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autoCompressPictures="0">
  <p:sldMasterIdLst>
    <p:sldMasterId id="2147483658" r:id="rId1"/>
  </p:sldMasterIdLst>
  <p:notesMasterIdLst>
    <p:notesMasterId r:id="rId42"/>
  </p:notesMasterIdLst>
  <p:handoutMasterIdLst>
    <p:handoutMasterId r:id="rId43"/>
  </p:handoutMasterIdLst>
  <p:sldIdLst>
    <p:sldId id="455" r:id="rId2"/>
    <p:sldId id="442" r:id="rId3"/>
    <p:sldId id="288" r:id="rId4"/>
    <p:sldId id="456" r:id="rId5"/>
    <p:sldId id="289" r:id="rId6"/>
    <p:sldId id="457" r:id="rId7"/>
    <p:sldId id="458" r:id="rId8"/>
    <p:sldId id="459" r:id="rId9"/>
    <p:sldId id="460" r:id="rId10"/>
    <p:sldId id="461" r:id="rId11"/>
    <p:sldId id="462" r:id="rId12"/>
    <p:sldId id="463" r:id="rId13"/>
    <p:sldId id="464" r:id="rId14"/>
    <p:sldId id="440" r:id="rId15"/>
    <p:sldId id="307" r:id="rId16"/>
    <p:sldId id="306" r:id="rId17"/>
    <p:sldId id="308" r:id="rId18"/>
    <p:sldId id="310" r:id="rId19"/>
    <p:sldId id="468" r:id="rId20"/>
    <p:sldId id="312" r:id="rId21"/>
    <p:sldId id="313" r:id="rId22"/>
    <p:sldId id="314" r:id="rId23"/>
    <p:sldId id="315" r:id="rId24"/>
    <p:sldId id="465" r:id="rId25"/>
    <p:sldId id="443" r:id="rId26"/>
    <p:sldId id="317" r:id="rId27"/>
    <p:sldId id="316" r:id="rId28"/>
    <p:sldId id="319" r:id="rId29"/>
    <p:sldId id="318" r:id="rId30"/>
    <p:sldId id="466" r:id="rId31"/>
    <p:sldId id="441" r:id="rId32"/>
    <p:sldId id="323" r:id="rId33"/>
    <p:sldId id="324" r:id="rId34"/>
    <p:sldId id="429" r:id="rId35"/>
    <p:sldId id="438" r:id="rId36"/>
    <p:sldId id="439" r:id="rId37"/>
    <p:sldId id="320" r:id="rId38"/>
    <p:sldId id="321" r:id="rId39"/>
    <p:sldId id="467" r:id="rId40"/>
    <p:sldId id="290" r:id="rId41"/>
  </p:sldIdLst>
  <p:sldSz cx="9144000" cy="5143500" type="screen16x9"/>
  <p:notesSz cx="6889750" cy="100187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FF"/>
    <a:srgbClr val="CE173D"/>
    <a:srgbClr val="3366FF"/>
    <a:srgbClr val="FF9900"/>
    <a:srgbClr val="DA0CBD"/>
    <a:srgbClr val="00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3835F577-68B2-42E4-82DF-CD6E983A1648}">
  <a:tblStyle styleId="{3835F577-68B2-42E4-82DF-CD6E983A164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99"/>
    <p:restoredTop sz="96047"/>
  </p:normalViewPr>
  <p:slideViewPr>
    <p:cSldViewPr snapToGrid="0" snapToObjects="1">
      <p:cViewPr varScale="1">
        <p:scale>
          <a:sx n="140" d="100"/>
          <a:sy n="140" d="100"/>
        </p:scale>
        <p:origin x="106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0" d="100"/>
          <a:sy n="90" d="100"/>
        </p:scale>
        <p:origin x="263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431728-AD9F-414C-9A59-55E57CD6C2C1}" type="doc">
      <dgm:prSet loTypeId="urn:microsoft.com/office/officeart/2005/8/layout/hProcess9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461B038-CF67-9043-92B4-6192082D74DA}">
      <dgm:prSet phldrT="[Texte]"/>
      <dgm:spPr>
        <a:ln>
          <a:noFill/>
        </a:ln>
      </dgm:spPr>
      <dgm:t>
        <a:bodyPr/>
        <a:lstStyle/>
        <a:p>
          <a:r>
            <a:rPr lang="fr-FR" dirty="0"/>
            <a:t>MÉTIERS</a:t>
          </a:r>
        </a:p>
      </dgm:t>
    </dgm:pt>
    <dgm:pt modelId="{05FA173B-9BCF-7E45-9C8A-C33D71E7752C}" type="parTrans" cxnId="{CC06443F-50EE-1C44-8DCE-5AD93F147192}">
      <dgm:prSet/>
      <dgm:spPr/>
      <dgm:t>
        <a:bodyPr/>
        <a:lstStyle/>
        <a:p>
          <a:endParaRPr lang="fr-FR"/>
        </a:p>
      </dgm:t>
    </dgm:pt>
    <dgm:pt modelId="{9895B03F-9A6E-3A4E-A31C-33F485ADF004}" type="sibTrans" cxnId="{CC06443F-50EE-1C44-8DCE-5AD93F147192}">
      <dgm:prSet/>
      <dgm:spPr/>
      <dgm:t>
        <a:bodyPr/>
        <a:lstStyle/>
        <a:p>
          <a:endParaRPr lang="fr-FR"/>
        </a:p>
      </dgm:t>
    </dgm:pt>
    <dgm:pt modelId="{5F09AB78-9679-1542-A636-7CF475AC42F6}">
      <dgm:prSet phldrT="[Texte]"/>
      <dgm:spPr>
        <a:ln>
          <a:noFill/>
        </a:ln>
      </dgm:spPr>
      <dgm:t>
        <a:bodyPr/>
        <a:lstStyle/>
        <a:p>
          <a:r>
            <a:rPr lang="fr-FR" dirty="0"/>
            <a:t>PROJETS</a:t>
          </a:r>
        </a:p>
      </dgm:t>
    </dgm:pt>
    <dgm:pt modelId="{41116706-103A-B841-928F-2D6CA40DA393}" type="parTrans" cxnId="{49DC3B29-29C5-3F47-A202-76632F0F17E9}">
      <dgm:prSet/>
      <dgm:spPr/>
      <dgm:t>
        <a:bodyPr/>
        <a:lstStyle/>
        <a:p>
          <a:endParaRPr lang="fr-FR"/>
        </a:p>
      </dgm:t>
    </dgm:pt>
    <dgm:pt modelId="{E831845E-AE0A-4442-9F8A-64D7DA7EFA8C}" type="sibTrans" cxnId="{49DC3B29-29C5-3F47-A202-76632F0F17E9}">
      <dgm:prSet/>
      <dgm:spPr/>
      <dgm:t>
        <a:bodyPr/>
        <a:lstStyle/>
        <a:p>
          <a:endParaRPr lang="fr-FR"/>
        </a:p>
      </dgm:t>
    </dgm:pt>
    <dgm:pt modelId="{E3F6F4B5-5A98-9D4B-AE15-264D84C03816}">
      <dgm:prSet phldrT="[Texte]"/>
      <dgm:spPr>
        <a:ln>
          <a:noFill/>
        </a:ln>
      </dgm:spPr>
      <dgm:t>
        <a:bodyPr/>
        <a:lstStyle/>
        <a:p>
          <a:r>
            <a:rPr lang="fr-FR" dirty="0"/>
            <a:t>SAVOIR</a:t>
          </a:r>
        </a:p>
      </dgm:t>
    </dgm:pt>
    <dgm:pt modelId="{AAC2FF20-0769-8543-A869-B327020C9F37}" type="parTrans" cxnId="{41C380F8-A716-A749-94E3-44CA392726F1}">
      <dgm:prSet/>
      <dgm:spPr/>
      <dgm:t>
        <a:bodyPr/>
        <a:lstStyle/>
        <a:p>
          <a:endParaRPr lang="fr-FR"/>
        </a:p>
      </dgm:t>
    </dgm:pt>
    <dgm:pt modelId="{537D52B5-14FB-C747-B035-8B226D3FE8BB}" type="sibTrans" cxnId="{41C380F8-A716-A749-94E3-44CA392726F1}">
      <dgm:prSet/>
      <dgm:spPr/>
      <dgm:t>
        <a:bodyPr/>
        <a:lstStyle/>
        <a:p>
          <a:endParaRPr lang="fr-FR"/>
        </a:p>
      </dgm:t>
    </dgm:pt>
    <dgm:pt modelId="{E4434AA3-0A8A-384D-9C13-F88E7FE91A5C}">
      <dgm:prSet/>
      <dgm:spPr>
        <a:ln>
          <a:noFill/>
        </a:ln>
      </dgm:spPr>
      <dgm:t>
        <a:bodyPr/>
        <a:lstStyle/>
        <a:p>
          <a:r>
            <a:rPr lang="fr-FR" dirty="0"/>
            <a:t>DEMAIN</a:t>
          </a:r>
        </a:p>
      </dgm:t>
    </dgm:pt>
    <dgm:pt modelId="{8A33453B-7E55-BF4F-8A0F-D04DCCCFF313}" type="parTrans" cxnId="{2B89DA58-ECB3-0941-A6DC-B3BFC5003853}">
      <dgm:prSet/>
      <dgm:spPr/>
      <dgm:t>
        <a:bodyPr/>
        <a:lstStyle/>
        <a:p>
          <a:endParaRPr lang="fr-FR"/>
        </a:p>
      </dgm:t>
    </dgm:pt>
    <dgm:pt modelId="{76695EFC-924C-684D-8800-50975F21A1FC}" type="sibTrans" cxnId="{2B89DA58-ECB3-0941-A6DC-B3BFC5003853}">
      <dgm:prSet/>
      <dgm:spPr/>
      <dgm:t>
        <a:bodyPr/>
        <a:lstStyle/>
        <a:p>
          <a:endParaRPr lang="fr-FR"/>
        </a:p>
      </dgm:t>
    </dgm:pt>
    <dgm:pt modelId="{D3D2B6D6-04E2-8B48-9023-9449666F0FAF}" type="pres">
      <dgm:prSet presAssocID="{B3431728-AD9F-414C-9A59-55E57CD6C2C1}" presName="CompostProcess" presStyleCnt="0">
        <dgm:presLayoutVars>
          <dgm:dir val="rev"/>
          <dgm:resizeHandles val="exact"/>
        </dgm:presLayoutVars>
      </dgm:prSet>
      <dgm:spPr/>
    </dgm:pt>
    <dgm:pt modelId="{11BAA019-8032-244E-BC2B-C5D11896E4C3}" type="pres">
      <dgm:prSet presAssocID="{B3431728-AD9F-414C-9A59-55E57CD6C2C1}" presName="arrow" presStyleLbl="bgShp" presStyleIdx="0" presStyleCnt="1" custScaleX="116059" custLinFactNeighborX="199" custLinFactNeighborY="2144"/>
      <dgm:spPr/>
    </dgm:pt>
    <dgm:pt modelId="{B5D79F0F-7332-9B49-B69E-16555DD94DC6}" type="pres">
      <dgm:prSet presAssocID="{B3431728-AD9F-414C-9A59-55E57CD6C2C1}" presName="linearProcess" presStyleCnt="0"/>
      <dgm:spPr/>
    </dgm:pt>
    <dgm:pt modelId="{C5962745-B08C-7C45-A000-52708D0F9703}" type="pres">
      <dgm:prSet presAssocID="{E3F6F4B5-5A98-9D4B-AE15-264D84C03816}" presName="textNode" presStyleLbl="node1" presStyleIdx="0" presStyleCnt="4" custScaleX="57154" custScaleY="71528" custLinFactX="4539" custLinFactNeighborX="100000" custLinFactNeighborY="2509">
        <dgm:presLayoutVars>
          <dgm:bulletEnabled val="1"/>
        </dgm:presLayoutVars>
      </dgm:prSet>
      <dgm:spPr/>
    </dgm:pt>
    <dgm:pt modelId="{198427EB-4A0B-4A42-8678-FBAED16C4082}" type="pres">
      <dgm:prSet presAssocID="{537D52B5-14FB-C747-B035-8B226D3FE8BB}" presName="sibTrans" presStyleCnt="0"/>
      <dgm:spPr/>
    </dgm:pt>
    <dgm:pt modelId="{B3B7FB2F-651F-A445-A531-9C108CEEBEAC}" type="pres">
      <dgm:prSet presAssocID="{1461B038-CF67-9043-92B4-6192082D74DA}" presName="textNode" presStyleLbl="node1" presStyleIdx="1" presStyleCnt="4" custScaleX="57154" custScaleY="71528" custLinFactX="4539" custLinFactNeighborX="100000" custLinFactNeighborY="2509">
        <dgm:presLayoutVars>
          <dgm:bulletEnabled val="1"/>
        </dgm:presLayoutVars>
      </dgm:prSet>
      <dgm:spPr/>
    </dgm:pt>
    <dgm:pt modelId="{F2772635-BF59-DE4E-AC4A-5E8B76CAF9A4}" type="pres">
      <dgm:prSet presAssocID="{9895B03F-9A6E-3A4E-A31C-33F485ADF004}" presName="sibTrans" presStyleCnt="0"/>
      <dgm:spPr/>
    </dgm:pt>
    <dgm:pt modelId="{64CA915F-114C-7D42-823A-23650E2792BC}" type="pres">
      <dgm:prSet presAssocID="{5F09AB78-9679-1542-A636-7CF475AC42F6}" presName="textNode" presStyleLbl="node1" presStyleIdx="2" presStyleCnt="4" custScaleX="57154" custScaleY="71528" custLinFactX="4539" custLinFactNeighborX="100000" custLinFactNeighborY="2509">
        <dgm:presLayoutVars>
          <dgm:bulletEnabled val="1"/>
        </dgm:presLayoutVars>
      </dgm:prSet>
      <dgm:spPr/>
    </dgm:pt>
    <dgm:pt modelId="{E216A421-C0B2-394E-A961-102D0DED7459}" type="pres">
      <dgm:prSet presAssocID="{E831845E-AE0A-4442-9F8A-64D7DA7EFA8C}" presName="sibTrans" presStyleCnt="0"/>
      <dgm:spPr/>
    </dgm:pt>
    <dgm:pt modelId="{4BC45B05-1BC5-E94E-9401-5074E4AEC085}" type="pres">
      <dgm:prSet presAssocID="{E4434AA3-0A8A-384D-9C13-F88E7FE91A5C}" presName="textNode" presStyleLbl="node1" presStyleIdx="3" presStyleCnt="4" custScaleX="57154" custScaleY="71528" custLinFactX="4539" custLinFactNeighborX="100000" custLinFactNeighborY="2509">
        <dgm:presLayoutVars>
          <dgm:bulletEnabled val="1"/>
        </dgm:presLayoutVars>
      </dgm:prSet>
      <dgm:spPr/>
    </dgm:pt>
  </dgm:ptLst>
  <dgm:cxnLst>
    <dgm:cxn modelId="{B1F8B819-970A-2647-B0B3-061E9E69FC00}" type="presOf" srcId="{E4434AA3-0A8A-384D-9C13-F88E7FE91A5C}" destId="{4BC45B05-1BC5-E94E-9401-5074E4AEC085}" srcOrd="0" destOrd="0" presId="urn:microsoft.com/office/officeart/2005/8/layout/hProcess9"/>
    <dgm:cxn modelId="{49DC3B29-29C5-3F47-A202-76632F0F17E9}" srcId="{B3431728-AD9F-414C-9A59-55E57CD6C2C1}" destId="{5F09AB78-9679-1542-A636-7CF475AC42F6}" srcOrd="2" destOrd="0" parTransId="{41116706-103A-B841-928F-2D6CA40DA393}" sibTransId="{E831845E-AE0A-4442-9F8A-64D7DA7EFA8C}"/>
    <dgm:cxn modelId="{CC06443F-50EE-1C44-8DCE-5AD93F147192}" srcId="{B3431728-AD9F-414C-9A59-55E57CD6C2C1}" destId="{1461B038-CF67-9043-92B4-6192082D74DA}" srcOrd="1" destOrd="0" parTransId="{05FA173B-9BCF-7E45-9C8A-C33D71E7752C}" sibTransId="{9895B03F-9A6E-3A4E-A31C-33F485ADF004}"/>
    <dgm:cxn modelId="{DBF64C74-4CB9-1A40-8D51-D0EDAFACA941}" type="presOf" srcId="{E3F6F4B5-5A98-9D4B-AE15-264D84C03816}" destId="{C5962745-B08C-7C45-A000-52708D0F9703}" srcOrd="0" destOrd="0" presId="urn:microsoft.com/office/officeart/2005/8/layout/hProcess9"/>
    <dgm:cxn modelId="{2B89DA58-ECB3-0941-A6DC-B3BFC5003853}" srcId="{B3431728-AD9F-414C-9A59-55E57CD6C2C1}" destId="{E4434AA3-0A8A-384D-9C13-F88E7FE91A5C}" srcOrd="3" destOrd="0" parTransId="{8A33453B-7E55-BF4F-8A0F-D04DCCCFF313}" sibTransId="{76695EFC-924C-684D-8800-50975F21A1FC}"/>
    <dgm:cxn modelId="{2F76DAC3-3194-604D-A62E-682B18284E35}" type="presOf" srcId="{5F09AB78-9679-1542-A636-7CF475AC42F6}" destId="{64CA915F-114C-7D42-823A-23650E2792BC}" srcOrd="0" destOrd="0" presId="urn:microsoft.com/office/officeart/2005/8/layout/hProcess9"/>
    <dgm:cxn modelId="{F32C49C7-76A6-4345-8C43-A55CFAC236DB}" type="presOf" srcId="{1461B038-CF67-9043-92B4-6192082D74DA}" destId="{B3B7FB2F-651F-A445-A531-9C108CEEBEAC}" srcOrd="0" destOrd="0" presId="urn:microsoft.com/office/officeart/2005/8/layout/hProcess9"/>
    <dgm:cxn modelId="{AFC4B9E3-AB57-7E44-B52C-ADA8AD269F29}" type="presOf" srcId="{B3431728-AD9F-414C-9A59-55E57CD6C2C1}" destId="{D3D2B6D6-04E2-8B48-9023-9449666F0FAF}" srcOrd="0" destOrd="0" presId="urn:microsoft.com/office/officeart/2005/8/layout/hProcess9"/>
    <dgm:cxn modelId="{41C380F8-A716-A749-94E3-44CA392726F1}" srcId="{B3431728-AD9F-414C-9A59-55E57CD6C2C1}" destId="{E3F6F4B5-5A98-9D4B-AE15-264D84C03816}" srcOrd="0" destOrd="0" parTransId="{AAC2FF20-0769-8543-A869-B327020C9F37}" sibTransId="{537D52B5-14FB-C747-B035-8B226D3FE8BB}"/>
    <dgm:cxn modelId="{D332E7D0-97C9-154C-95B5-4CB59D9FAF0A}" type="presParOf" srcId="{D3D2B6D6-04E2-8B48-9023-9449666F0FAF}" destId="{11BAA019-8032-244E-BC2B-C5D11896E4C3}" srcOrd="0" destOrd="0" presId="urn:microsoft.com/office/officeart/2005/8/layout/hProcess9"/>
    <dgm:cxn modelId="{4167F7A8-E3B7-5E4C-B587-5C5B0149086D}" type="presParOf" srcId="{D3D2B6D6-04E2-8B48-9023-9449666F0FAF}" destId="{B5D79F0F-7332-9B49-B69E-16555DD94DC6}" srcOrd="1" destOrd="0" presId="urn:microsoft.com/office/officeart/2005/8/layout/hProcess9"/>
    <dgm:cxn modelId="{F0E7FBD5-C982-8A43-98EA-F95B196FB74C}" type="presParOf" srcId="{B5D79F0F-7332-9B49-B69E-16555DD94DC6}" destId="{C5962745-B08C-7C45-A000-52708D0F9703}" srcOrd="0" destOrd="0" presId="urn:microsoft.com/office/officeart/2005/8/layout/hProcess9"/>
    <dgm:cxn modelId="{A3BAC8E8-CE8C-6B45-AAE8-B5B8B32C8269}" type="presParOf" srcId="{B5D79F0F-7332-9B49-B69E-16555DD94DC6}" destId="{198427EB-4A0B-4A42-8678-FBAED16C4082}" srcOrd="1" destOrd="0" presId="urn:microsoft.com/office/officeart/2005/8/layout/hProcess9"/>
    <dgm:cxn modelId="{1E7AF1E1-49E9-064F-9153-09FEC842BFB8}" type="presParOf" srcId="{B5D79F0F-7332-9B49-B69E-16555DD94DC6}" destId="{B3B7FB2F-651F-A445-A531-9C108CEEBEAC}" srcOrd="2" destOrd="0" presId="urn:microsoft.com/office/officeart/2005/8/layout/hProcess9"/>
    <dgm:cxn modelId="{F468409F-D8BD-0349-8630-80327E1792AF}" type="presParOf" srcId="{B5D79F0F-7332-9B49-B69E-16555DD94DC6}" destId="{F2772635-BF59-DE4E-AC4A-5E8B76CAF9A4}" srcOrd="3" destOrd="0" presId="urn:microsoft.com/office/officeart/2005/8/layout/hProcess9"/>
    <dgm:cxn modelId="{43E1E5D7-C6F5-5C4F-8D2A-A9F1CB14032B}" type="presParOf" srcId="{B5D79F0F-7332-9B49-B69E-16555DD94DC6}" destId="{64CA915F-114C-7D42-823A-23650E2792BC}" srcOrd="4" destOrd="0" presId="urn:microsoft.com/office/officeart/2005/8/layout/hProcess9"/>
    <dgm:cxn modelId="{2C84D8C4-3A59-D84D-82F2-D3870A1DF531}" type="presParOf" srcId="{B5D79F0F-7332-9B49-B69E-16555DD94DC6}" destId="{E216A421-C0B2-394E-A961-102D0DED7459}" srcOrd="5" destOrd="0" presId="urn:microsoft.com/office/officeart/2005/8/layout/hProcess9"/>
    <dgm:cxn modelId="{7AC188CE-4995-0045-9D9B-50D71566C73D}" type="presParOf" srcId="{B5D79F0F-7332-9B49-B69E-16555DD94DC6}" destId="{4BC45B05-1BC5-E94E-9401-5074E4AEC085}" srcOrd="6" destOrd="0" presId="urn:microsoft.com/office/officeart/2005/8/layout/hProcess9"/>
  </dgm:cxnLst>
  <dgm:bg>
    <a:noFill/>
    <a:effectLst>
      <a:outerShdw blurRad="50800" dist="38100" algn="l" rotWithShape="0">
        <a:prstClr val="black">
          <a:alpha val="40000"/>
        </a:prstClr>
      </a:outerShdw>
    </a:effectLst>
  </dgm:bg>
  <dgm:whole>
    <a:ln w="3175">
      <a:noFill/>
      <a:prstDash val="sysDash"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B7CC36-5C1E-1944-BCD7-F6375CBD381A}" type="doc">
      <dgm:prSet loTypeId="urn:microsoft.com/office/officeart/2005/8/layout/default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B832508-4FEB-2543-A91B-D273F3D6F361}">
      <dgm:prSet phldrT="[Texte]" custT="1"/>
      <dgm:spPr/>
      <dgm:t>
        <a:bodyPr/>
        <a:lstStyle/>
        <a:p>
          <a:r>
            <a:rPr lang="fr-FR" sz="16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Etudes, Conception et Recherche </a:t>
          </a:r>
        </a:p>
      </dgm:t>
    </dgm:pt>
    <dgm:pt modelId="{C6FFC0DE-6198-3841-AAD0-D26F1D84A718}" type="parTrans" cxnId="{D6A2967B-C433-EA42-87BF-4D8713145A7B}">
      <dgm:prSet/>
      <dgm:spPr/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0AB4A926-5AEE-FA48-B209-D50D2059572D}" type="sibTrans" cxnId="{D6A2967B-C433-EA42-87BF-4D8713145A7B}">
      <dgm:prSet/>
      <dgm:spPr>
        <a:noFill/>
      </dgm:spPr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F2FC9992-C7B6-C344-88E8-D77B65779C0A}">
      <dgm:prSet phldrT="[Texte]" custT="1"/>
      <dgm:spPr/>
      <dgm:t>
        <a:bodyPr/>
        <a:lstStyle/>
        <a:p>
          <a:r>
            <a:rPr lang="fr-FR" sz="16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Production</a:t>
          </a:r>
        </a:p>
      </dgm:t>
    </dgm:pt>
    <dgm:pt modelId="{FAD4485F-B2FA-4845-9A82-4E81DC713F61}" type="parTrans" cxnId="{3D1C0F41-DCEC-F04F-BF2A-3E74789C1A00}">
      <dgm:prSet/>
      <dgm:spPr/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6E1C0FCB-5F18-734C-88E4-CC48474A374D}" type="sibTrans" cxnId="{3D1C0F41-DCEC-F04F-BF2A-3E74789C1A00}">
      <dgm:prSet/>
      <dgm:spPr>
        <a:noFill/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D4268621-509A-B04C-AD08-D76912BEF56F}">
      <dgm:prSet phldrT="[Texte]" custT="1"/>
      <dgm:spPr/>
      <dgm:t>
        <a:bodyPr/>
        <a:lstStyle/>
        <a:p>
          <a:r>
            <a:rPr lang="fr-FR" sz="16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Systèmes d'information</a:t>
          </a:r>
        </a:p>
      </dgm:t>
    </dgm:pt>
    <dgm:pt modelId="{0CD07848-680A-024B-A92B-CF8964E96DD2}" type="parTrans" cxnId="{0D057108-5049-764D-BF7F-447D6C9DA6F9}">
      <dgm:prSet/>
      <dgm:spPr/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F5EE9260-A519-C041-93C2-86E1BB0AE71F}" type="sibTrans" cxnId="{0D057108-5049-764D-BF7F-447D6C9DA6F9}">
      <dgm:prSet/>
      <dgm:spPr>
        <a:noFill/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5B0AA1C1-6A22-6D4B-AC08-AE9C6E4DC67B}">
      <dgm:prSet custT="1"/>
      <dgm:spPr/>
      <dgm:t>
        <a:bodyPr/>
        <a:lstStyle/>
        <a:p>
          <a:r>
            <a:rPr lang="fr-FR" sz="16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Marketing Commercial</a:t>
          </a:r>
        </a:p>
      </dgm:t>
    </dgm:pt>
    <dgm:pt modelId="{9063024D-3E99-8540-B2E0-398E42708593}" type="parTrans" cxnId="{EEBAD4D4-E659-E445-8724-6EEAB838F64C}">
      <dgm:prSet/>
      <dgm:spPr/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941CEBD8-148B-4B4A-8C95-D55577885693}" type="sibTrans" cxnId="{EEBAD4D4-E659-E445-8724-6EEAB838F64C}">
      <dgm:prSet/>
      <dgm:spPr>
        <a:noFill/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8784FCB3-BEF1-1C46-8CC2-6A8D08D58228}">
      <dgm:prSet custT="1"/>
      <dgm:spPr/>
      <dgm:t>
        <a:bodyPr/>
        <a:lstStyle/>
        <a:p>
          <a:r>
            <a:rPr lang="fr-FR" sz="16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Direction générale</a:t>
          </a:r>
        </a:p>
      </dgm:t>
    </dgm:pt>
    <dgm:pt modelId="{2C56446D-AA30-D94C-8E74-5592D257DEFB}" type="parTrans" cxnId="{B2D088DC-9AD2-034A-9AC1-FA3A3DEC7626}">
      <dgm:prSet/>
      <dgm:spPr/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A9C6A42C-7881-8147-87A5-09C4CB49F4DA}" type="sibTrans" cxnId="{B2D088DC-9AD2-034A-9AC1-FA3A3DEC7626}">
      <dgm:prSet/>
      <dgm:spPr>
        <a:noFill/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28910077-316D-0947-B9F4-AF2FCDECD9EB}">
      <dgm:prSet custT="1"/>
      <dgm:spPr/>
      <dgm:t>
        <a:bodyPr/>
        <a:lstStyle/>
        <a:p>
          <a:r>
            <a:rPr lang="fr-FR" sz="16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Administration</a:t>
          </a:r>
        </a:p>
        <a:p>
          <a:r>
            <a:rPr lang="fr-FR" sz="16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gestion</a:t>
          </a:r>
        </a:p>
      </dgm:t>
    </dgm:pt>
    <dgm:pt modelId="{63CC2A4E-7737-6F48-BC70-14C949790CF6}" type="parTrans" cxnId="{B996BBB5-E696-AA4F-B2DA-7A538DC138E6}">
      <dgm:prSet/>
      <dgm:spPr/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82E573A9-7548-3E4B-AFAD-1B6B3282C269}" type="sibTrans" cxnId="{B996BBB5-E696-AA4F-B2DA-7A538DC138E6}">
      <dgm:prSet/>
      <dgm:spPr>
        <a:noFill/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B72CF2B2-ABA9-064A-B529-1D48700B9ADD}">
      <dgm:prSet custT="1"/>
      <dgm:spPr/>
      <dgm:t>
        <a:bodyPr/>
        <a:lstStyle/>
        <a:p>
          <a:r>
            <a:rPr lang="fr-FR" sz="16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Enseignement</a:t>
          </a:r>
        </a:p>
      </dgm:t>
    </dgm:pt>
    <dgm:pt modelId="{26B9A6D9-D956-784D-9799-91D843030DF9}" type="parTrans" cxnId="{B7DA4829-9585-8B44-A96F-96260E75AB23}">
      <dgm:prSet/>
      <dgm:spPr/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DA31F3A2-95AB-7041-90A0-F2D40C088B8E}" type="sibTrans" cxnId="{B7DA4829-9585-8B44-A96F-96260E75AB23}">
      <dgm:prSet/>
      <dgm:spPr>
        <a:noFill/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75EC8B9F-5ED8-FD48-A073-A56D9F4987DF}">
      <dgm:prSet custT="1"/>
      <dgm:spPr/>
      <dgm:t>
        <a:bodyPr/>
        <a:lstStyle/>
        <a:p>
          <a:r>
            <a:rPr lang="fr-FR" sz="16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Conseil, Audit RH</a:t>
          </a:r>
        </a:p>
      </dgm:t>
    </dgm:pt>
    <dgm:pt modelId="{4CF91EB7-C196-A54B-A676-535747CE05AB}" type="parTrans" cxnId="{BF825498-09A9-BC47-9D47-48B08B98CE5E}">
      <dgm:prSet/>
      <dgm:spPr/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8A46743D-4F75-6E46-A755-35BEB19B8585}" type="sibTrans" cxnId="{BF825498-09A9-BC47-9D47-48B08B98CE5E}">
      <dgm:prSet/>
      <dgm:spPr>
        <a:noFill/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3A8E04FC-8425-204F-AB3F-20AE27D5D76D}">
      <dgm:prSet custT="1"/>
      <dgm:spPr/>
      <dgm:t>
        <a:bodyPr/>
        <a:lstStyle/>
        <a:p>
          <a:r>
            <a:rPr lang="fr-FR" sz="16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...</a:t>
          </a:r>
        </a:p>
      </dgm:t>
    </dgm:pt>
    <dgm:pt modelId="{8E774D45-EB5C-CE44-AD18-8CAE1B027E15}" type="parTrans" cxnId="{0294B558-867B-3A47-B074-B223287CBB4A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15E272-44C9-4C4B-AA0C-6F05E4C24E29}" type="sibTrans" cxnId="{0294B558-867B-3A47-B074-B223287CBB4A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347007-9CF0-764C-A70C-F3E50E3E52B0}" type="pres">
      <dgm:prSet presAssocID="{7CB7CC36-5C1E-1944-BCD7-F6375CBD381A}" presName="diagram" presStyleCnt="0">
        <dgm:presLayoutVars>
          <dgm:dir/>
          <dgm:resizeHandles val="exact"/>
        </dgm:presLayoutVars>
      </dgm:prSet>
      <dgm:spPr/>
    </dgm:pt>
    <dgm:pt modelId="{E4A7F9A3-683B-2444-97FC-640DA993E7C7}" type="pres">
      <dgm:prSet presAssocID="{CB832508-4FEB-2543-A91B-D273F3D6F361}" presName="node" presStyleLbl="node1" presStyleIdx="0" presStyleCnt="9">
        <dgm:presLayoutVars>
          <dgm:bulletEnabled val="1"/>
        </dgm:presLayoutVars>
      </dgm:prSet>
      <dgm:spPr/>
    </dgm:pt>
    <dgm:pt modelId="{4D4878C9-C1B2-5E47-A65C-553B8FAB2AC1}" type="pres">
      <dgm:prSet presAssocID="{0AB4A926-5AEE-FA48-B209-D50D2059572D}" presName="sibTrans" presStyleCnt="0"/>
      <dgm:spPr/>
    </dgm:pt>
    <dgm:pt modelId="{8F453FD3-31B6-ED42-BCCF-6118B4826D3D}" type="pres">
      <dgm:prSet presAssocID="{F2FC9992-C7B6-C344-88E8-D77B65779C0A}" presName="node" presStyleLbl="node1" presStyleIdx="1" presStyleCnt="9">
        <dgm:presLayoutVars>
          <dgm:bulletEnabled val="1"/>
        </dgm:presLayoutVars>
      </dgm:prSet>
      <dgm:spPr/>
    </dgm:pt>
    <dgm:pt modelId="{9C30C999-F134-4441-85BA-9C8595E9A869}" type="pres">
      <dgm:prSet presAssocID="{6E1C0FCB-5F18-734C-88E4-CC48474A374D}" presName="sibTrans" presStyleCnt="0"/>
      <dgm:spPr/>
    </dgm:pt>
    <dgm:pt modelId="{8175BB0B-6524-F646-8774-A6BF2C00287B}" type="pres">
      <dgm:prSet presAssocID="{D4268621-509A-B04C-AD08-D76912BEF56F}" presName="node" presStyleLbl="node1" presStyleIdx="2" presStyleCnt="9">
        <dgm:presLayoutVars>
          <dgm:bulletEnabled val="1"/>
        </dgm:presLayoutVars>
      </dgm:prSet>
      <dgm:spPr/>
    </dgm:pt>
    <dgm:pt modelId="{A70CB7B9-40A5-B041-8A5C-E9445C5C1EA6}" type="pres">
      <dgm:prSet presAssocID="{F5EE9260-A519-C041-93C2-86E1BB0AE71F}" presName="sibTrans" presStyleCnt="0"/>
      <dgm:spPr/>
    </dgm:pt>
    <dgm:pt modelId="{DDDFA08E-ABC3-664C-BC9C-F1BB1EF543EC}" type="pres">
      <dgm:prSet presAssocID="{5B0AA1C1-6A22-6D4B-AC08-AE9C6E4DC67B}" presName="node" presStyleLbl="node1" presStyleIdx="3" presStyleCnt="9">
        <dgm:presLayoutVars>
          <dgm:bulletEnabled val="1"/>
        </dgm:presLayoutVars>
      </dgm:prSet>
      <dgm:spPr/>
    </dgm:pt>
    <dgm:pt modelId="{E0256618-E25C-0741-8E68-23C067B9E49C}" type="pres">
      <dgm:prSet presAssocID="{941CEBD8-148B-4B4A-8C95-D55577885693}" presName="sibTrans" presStyleCnt="0"/>
      <dgm:spPr/>
    </dgm:pt>
    <dgm:pt modelId="{058352CF-7200-1C4D-954F-CD6ED453C68B}" type="pres">
      <dgm:prSet presAssocID="{8784FCB3-BEF1-1C46-8CC2-6A8D08D58228}" presName="node" presStyleLbl="node1" presStyleIdx="4" presStyleCnt="9">
        <dgm:presLayoutVars>
          <dgm:bulletEnabled val="1"/>
        </dgm:presLayoutVars>
      </dgm:prSet>
      <dgm:spPr/>
    </dgm:pt>
    <dgm:pt modelId="{2A3369E8-CE1E-1243-B136-FBED5CBFA30B}" type="pres">
      <dgm:prSet presAssocID="{A9C6A42C-7881-8147-87A5-09C4CB49F4DA}" presName="sibTrans" presStyleCnt="0"/>
      <dgm:spPr/>
    </dgm:pt>
    <dgm:pt modelId="{F96359CD-9D2D-D346-9334-35661C780999}" type="pres">
      <dgm:prSet presAssocID="{28910077-316D-0947-B9F4-AF2FCDECD9EB}" presName="node" presStyleLbl="node1" presStyleIdx="5" presStyleCnt="9">
        <dgm:presLayoutVars>
          <dgm:bulletEnabled val="1"/>
        </dgm:presLayoutVars>
      </dgm:prSet>
      <dgm:spPr/>
    </dgm:pt>
    <dgm:pt modelId="{5C522BF6-F557-D745-B353-2D18D31E108B}" type="pres">
      <dgm:prSet presAssocID="{82E573A9-7548-3E4B-AFAD-1B6B3282C269}" presName="sibTrans" presStyleCnt="0"/>
      <dgm:spPr/>
    </dgm:pt>
    <dgm:pt modelId="{0A1248DC-8236-CB45-88B9-83802C5A9209}" type="pres">
      <dgm:prSet presAssocID="{B72CF2B2-ABA9-064A-B529-1D48700B9ADD}" presName="node" presStyleLbl="node1" presStyleIdx="6" presStyleCnt="9">
        <dgm:presLayoutVars>
          <dgm:bulletEnabled val="1"/>
        </dgm:presLayoutVars>
      </dgm:prSet>
      <dgm:spPr/>
    </dgm:pt>
    <dgm:pt modelId="{C3947AD6-F7F5-D943-9CFE-9771AFF8263D}" type="pres">
      <dgm:prSet presAssocID="{DA31F3A2-95AB-7041-90A0-F2D40C088B8E}" presName="sibTrans" presStyleCnt="0"/>
      <dgm:spPr/>
    </dgm:pt>
    <dgm:pt modelId="{85A44781-79B7-9844-B880-A174DE9D345B}" type="pres">
      <dgm:prSet presAssocID="{75EC8B9F-5ED8-FD48-A073-A56D9F4987DF}" presName="node" presStyleLbl="node1" presStyleIdx="7" presStyleCnt="9">
        <dgm:presLayoutVars>
          <dgm:bulletEnabled val="1"/>
        </dgm:presLayoutVars>
      </dgm:prSet>
      <dgm:spPr/>
    </dgm:pt>
    <dgm:pt modelId="{FC251C65-C409-4843-83E7-334DE2BBECE2}" type="pres">
      <dgm:prSet presAssocID="{8A46743D-4F75-6E46-A755-35BEB19B8585}" presName="sibTrans" presStyleCnt="0"/>
      <dgm:spPr/>
    </dgm:pt>
    <dgm:pt modelId="{A7F62E03-5019-154D-A82E-61DC4FC50408}" type="pres">
      <dgm:prSet presAssocID="{3A8E04FC-8425-204F-AB3F-20AE27D5D76D}" presName="node" presStyleLbl="node1" presStyleIdx="8" presStyleCnt="9">
        <dgm:presLayoutVars>
          <dgm:bulletEnabled val="1"/>
        </dgm:presLayoutVars>
      </dgm:prSet>
      <dgm:spPr/>
    </dgm:pt>
  </dgm:ptLst>
  <dgm:cxnLst>
    <dgm:cxn modelId="{0D057108-5049-764D-BF7F-447D6C9DA6F9}" srcId="{7CB7CC36-5C1E-1944-BCD7-F6375CBD381A}" destId="{D4268621-509A-B04C-AD08-D76912BEF56F}" srcOrd="2" destOrd="0" parTransId="{0CD07848-680A-024B-A92B-CF8964E96DD2}" sibTransId="{F5EE9260-A519-C041-93C2-86E1BB0AE71F}"/>
    <dgm:cxn modelId="{B7DA4829-9585-8B44-A96F-96260E75AB23}" srcId="{7CB7CC36-5C1E-1944-BCD7-F6375CBD381A}" destId="{B72CF2B2-ABA9-064A-B529-1D48700B9ADD}" srcOrd="6" destOrd="0" parTransId="{26B9A6D9-D956-784D-9799-91D843030DF9}" sibTransId="{DA31F3A2-95AB-7041-90A0-F2D40C088B8E}"/>
    <dgm:cxn modelId="{DDA83C31-454C-F745-A25B-3FA65D3FA2B6}" type="presOf" srcId="{F2FC9992-C7B6-C344-88E8-D77B65779C0A}" destId="{8F453FD3-31B6-ED42-BCCF-6118B4826D3D}" srcOrd="0" destOrd="0" presId="urn:microsoft.com/office/officeart/2005/8/layout/default"/>
    <dgm:cxn modelId="{F65A673D-DE1E-8943-916C-D30D1B26F3C4}" type="presOf" srcId="{3A8E04FC-8425-204F-AB3F-20AE27D5D76D}" destId="{A7F62E03-5019-154D-A82E-61DC4FC50408}" srcOrd="0" destOrd="0" presId="urn:microsoft.com/office/officeart/2005/8/layout/default"/>
    <dgm:cxn modelId="{3D1C0F41-DCEC-F04F-BF2A-3E74789C1A00}" srcId="{7CB7CC36-5C1E-1944-BCD7-F6375CBD381A}" destId="{F2FC9992-C7B6-C344-88E8-D77B65779C0A}" srcOrd="1" destOrd="0" parTransId="{FAD4485F-B2FA-4845-9A82-4E81DC713F61}" sibTransId="{6E1C0FCB-5F18-734C-88E4-CC48474A374D}"/>
    <dgm:cxn modelId="{949D426E-656D-AA44-8E9D-F9E2C08BA796}" type="presOf" srcId="{75EC8B9F-5ED8-FD48-A073-A56D9F4987DF}" destId="{85A44781-79B7-9844-B880-A174DE9D345B}" srcOrd="0" destOrd="0" presId="urn:microsoft.com/office/officeart/2005/8/layout/default"/>
    <dgm:cxn modelId="{0294B558-867B-3A47-B074-B223287CBB4A}" srcId="{7CB7CC36-5C1E-1944-BCD7-F6375CBD381A}" destId="{3A8E04FC-8425-204F-AB3F-20AE27D5D76D}" srcOrd="8" destOrd="0" parTransId="{8E774D45-EB5C-CE44-AD18-8CAE1B027E15}" sibTransId="{5915E272-44C9-4C4B-AA0C-6F05E4C24E29}"/>
    <dgm:cxn modelId="{CE362879-3666-7B48-A598-D7398B8474E6}" type="presOf" srcId="{28910077-316D-0947-B9F4-AF2FCDECD9EB}" destId="{F96359CD-9D2D-D346-9334-35661C780999}" srcOrd="0" destOrd="0" presId="urn:microsoft.com/office/officeart/2005/8/layout/default"/>
    <dgm:cxn modelId="{D6A2967B-C433-EA42-87BF-4D8713145A7B}" srcId="{7CB7CC36-5C1E-1944-BCD7-F6375CBD381A}" destId="{CB832508-4FEB-2543-A91B-D273F3D6F361}" srcOrd="0" destOrd="0" parTransId="{C6FFC0DE-6198-3841-AAD0-D26F1D84A718}" sibTransId="{0AB4A926-5AEE-FA48-B209-D50D2059572D}"/>
    <dgm:cxn modelId="{BF825498-09A9-BC47-9D47-48B08B98CE5E}" srcId="{7CB7CC36-5C1E-1944-BCD7-F6375CBD381A}" destId="{75EC8B9F-5ED8-FD48-A073-A56D9F4987DF}" srcOrd="7" destOrd="0" parTransId="{4CF91EB7-C196-A54B-A676-535747CE05AB}" sibTransId="{8A46743D-4F75-6E46-A755-35BEB19B8585}"/>
    <dgm:cxn modelId="{4FFD5998-1788-EB4C-83F0-C1D0BABCA22D}" type="presOf" srcId="{CB832508-4FEB-2543-A91B-D273F3D6F361}" destId="{E4A7F9A3-683B-2444-97FC-640DA993E7C7}" srcOrd="0" destOrd="0" presId="urn:microsoft.com/office/officeart/2005/8/layout/default"/>
    <dgm:cxn modelId="{61156EB3-94A9-114B-957A-04FB045E7ABC}" type="presOf" srcId="{D4268621-509A-B04C-AD08-D76912BEF56F}" destId="{8175BB0B-6524-F646-8774-A6BF2C00287B}" srcOrd="0" destOrd="0" presId="urn:microsoft.com/office/officeart/2005/8/layout/default"/>
    <dgm:cxn modelId="{905C55B4-C134-9541-AC58-0B2A509DA581}" type="presOf" srcId="{B72CF2B2-ABA9-064A-B529-1D48700B9ADD}" destId="{0A1248DC-8236-CB45-88B9-83802C5A9209}" srcOrd="0" destOrd="0" presId="urn:microsoft.com/office/officeart/2005/8/layout/default"/>
    <dgm:cxn modelId="{B996BBB5-E696-AA4F-B2DA-7A538DC138E6}" srcId="{7CB7CC36-5C1E-1944-BCD7-F6375CBD381A}" destId="{28910077-316D-0947-B9F4-AF2FCDECD9EB}" srcOrd="5" destOrd="0" parTransId="{63CC2A4E-7737-6F48-BC70-14C949790CF6}" sibTransId="{82E573A9-7548-3E4B-AFAD-1B6B3282C269}"/>
    <dgm:cxn modelId="{42E0BFCD-E2E0-AD43-B547-A7814D2AA41A}" type="presOf" srcId="{5B0AA1C1-6A22-6D4B-AC08-AE9C6E4DC67B}" destId="{DDDFA08E-ABC3-664C-BC9C-F1BB1EF543EC}" srcOrd="0" destOrd="0" presId="urn:microsoft.com/office/officeart/2005/8/layout/default"/>
    <dgm:cxn modelId="{807774D0-7862-A645-BFC4-ED37685C1AFD}" type="presOf" srcId="{8784FCB3-BEF1-1C46-8CC2-6A8D08D58228}" destId="{058352CF-7200-1C4D-954F-CD6ED453C68B}" srcOrd="0" destOrd="0" presId="urn:microsoft.com/office/officeart/2005/8/layout/default"/>
    <dgm:cxn modelId="{EEBAD4D4-E659-E445-8724-6EEAB838F64C}" srcId="{7CB7CC36-5C1E-1944-BCD7-F6375CBD381A}" destId="{5B0AA1C1-6A22-6D4B-AC08-AE9C6E4DC67B}" srcOrd="3" destOrd="0" parTransId="{9063024D-3E99-8540-B2E0-398E42708593}" sibTransId="{941CEBD8-148B-4B4A-8C95-D55577885693}"/>
    <dgm:cxn modelId="{97BF91D9-A2BB-E04A-A6AE-1D846B5F4194}" type="presOf" srcId="{7CB7CC36-5C1E-1944-BCD7-F6375CBD381A}" destId="{54347007-9CF0-764C-A70C-F3E50E3E52B0}" srcOrd="0" destOrd="0" presId="urn:microsoft.com/office/officeart/2005/8/layout/default"/>
    <dgm:cxn modelId="{B2D088DC-9AD2-034A-9AC1-FA3A3DEC7626}" srcId="{7CB7CC36-5C1E-1944-BCD7-F6375CBD381A}" destId="{8784FCB3-BEF1-1C46-8CC2-6A8D08D58228}" srcOrd="4" destOrd="0" parTransId="{2C56446D-AA30-D94C-8E74-5592D257DEFB}" sibTransId="{A9C6A42C-7881-8147-87A5-09C4CB49F4DA}"/>
    <dgm:cxn modelId="{52DE6143-754B-DF40-9B77-60249B6D1DDE}" type="presParOf" srcId="{54347007-9CF0-764C-A70C-F3E50E3E52B0}" destId="{E4A7F9A3-683B-2444-97FC-640DA993E7C7}" srcOrd="0" destOrd="0" presId="urn:microsoft.com/office/officeart/2005/8/layout/default"/>
    <dgm:cxn modelId="{C12041EA-93B4-7A43-B7E2-775372F5DD01}" type="presParOf" srcId="{54347007-9CF0-764C-A70C-F3E50E3E52B0}" destId="{4D4878C9-C1B2-5E47-A65C-553B8FAB2AC1}" srcOrd="1" destOrd="0" presId="urn:microsoft.com/office/officeart/2005/8/layout/default"/>
    <dgm:cxn modelId="{F03A8443-5AE1-1A4D-AF46-68BF4F31503D}" type="presParOf" srcId="{54347007-9CF0-764C-A70C-F3E50E3E52B0}" destId="{8F453FD3-31B6-ED42-BCCF-6118B4826D3D}" srcOrd="2" destOrd="0" presId="urn:microsoft.com/office/officeart/2005/8/layout/default"/>
    <dgm:cxn modelId="{79E72A05-CAC7-7447-986D-5356919F4246}" type="presParOf" srcId="{54347007-9CF0-764C-A70C-F3E50E3E52B0}" destId="{9C30C999-F134-4441-85BA-9C8595E9A869}" srcOrd="3" destOrd="0" presId="urn:microsoft.com/office/officeart/2005/8/layout/default"/>
    <dgm:cxn modelId="{BBA8FD5D-D959-4D4F-AF38-28E8D778D6BB}" type="presParOf" srcId="{54347007-9CF0-764C-A70C-F3E50E3E52B0}" destId="{8175BB0B-6524-F646-8774-A6BF2C00287B}" srcOrd="4" destOrd="0" presId="urn:microsoft.com/office/officeart/2005/8/layout/default"/>
    <dgm:cxn modelId="{1A843009-E1C4-6542-9149-2EB1A7581F65}" type="presParOf" srcId="{54347007-9CF0-764C-A70C-F3E50E3E52B0}" destId="{A70CB7B9-40A5-B041-8A5C-E9445C5C1EA6}" srcOrd="5" destOrd="0" presId="urn:microsoft.com/office/officeart/2005/8/layout/default"/>
    <dgm:cxn modelId="{72CBE7FD-E634-3741-9AFC-EA95579A3231}" type="presParOf" srcId="{54347007-9CF0-764C-A70C-F3E50E3E52B0}" destId="{DDDFA08E-ABC3-664C-BC9C-F1BB1EF543EC}" srcOrd="6" destOrd="0" presId="urn:microsoft.com/office/officeart/2005/8/layout/default"/>
    <dgm:cxn modelId="{EA17C295-D4AB-AD42-8B99-2663B939076E}" type="presParOf" srcId="{54347007-9CF0-764C-A70C-F3E50E3E52B0}" destId="{E0256618-E25C-0741-8E68-23C067B9E49C}" srcOrd="7" destOrd="0" presId="urn:microsoft.com/office/officeart/2005/8/layout/default"/>
    <dgm:cxn modelId="{09627607-0420-5E4A-AABF-E4FD315F068F}" type="presParOf" srcId="{54347007-9CF0-764C-A70C-F3E50E3E52B0}" destId="{058352CF-7200-1C4D-954F-CD6ED453C68B}" srcOrd="8" destOrd="0" presId="urn:microsoft.com/office/officeart/2005/8/layout/default"/>
    <dgm:cxn modelId="{540F8FC4-060B-2F4D-8754-D278EAEE1678}" type="presParOf" srcId="{54347007-9CF0-764C-A70C-F3E50E3E52B0}" destId="{2A3369E8-CE1E-1243-B136-FBED5CBFA30B}" srcOrd="9" destOrd="0" presId="urn:microsoft.com/office/officeart/2005/8/layout/default"/>
    <dgm:cxn modelId="{B60D574D-1C64-AD4A-AB07-DD68CF560131}" type="presParOf" srcId="{54347007-9CF0-764C-A70C-F3E50E3E52B0}" destId="{F96359CD-9D2D-D346-9334-35661C780999}" srcOrd="10" destOrd="0" presId="urn:microsoft.com/office/officeart/2005/8/layout/default"/>
    <dgm:cxn modelId="{6D0F1BD9-BDF3-5E47-B1BB-27F5FA5DBE23}" type="presParOf" srcId="{54347007-9CF0-764C-A70C-F3E50E3E52B0}" destId="{5C522BF6-F557-D745-B353-2D18D31E108B}" srcOrd="11" destOrd="0" presId="urn:microsoft.com/office/officeart/2005/8/layout/default"/>
    <dgm:cxn modelId="{0E86C6B2-DF5E-3C4A-885F-8420AE7DD5A6}" type="presParOf" srcId="{54347007-9CF0-764C-A70C-F3E50E3E52B0}" destId="{0A1248DC-8236-CB45-88B9-83802C5A9209}" srcOrd="12" destOrd="0" presId="urn:microsoft.com/office/officeart/2005/8/layout/default"/>
    <dgm:cxn modelId="{043A19B4-0D10-2442-8D5C-8B0B0CDB4683}" type="presParOf" srcId="{54347007-9CF0-764C-A70C-F3E50E3E52B0}" destId="{C3947AD6-F7F5-D943-9CFE-9771AFF8263D}" srcOrd="13" destOrd="0" presId="urn:microsoft.com/office/officeart/2005/8/layout/default"/>
    <dgm:cxn modelId="{A3E439D4-F827-D04D-9115-2E6C289E90D5}" type="presParOf" srcId="{54347007-9CF0-764C-A70C-F3E50E3E52B0}" destId="{85A44781-79B7-9844-B880-A174DE9D345B}" srcOrd="14" destOrd="0" presId="urn:microsoft.com/office/officeart/2005/8/layout/default"/>
    <dgm:cxn modelId="{D05950CE-22C5-EF45-89D3-5D8A8054B25D}" type="presParOf" srcId="{54347007-9CF0-764C-A70C-F3E50E3E52B0}" destId="{FC251C65-C409-4843-83E7-334DE2BBECE2}" srcOrd="15" destOrd="0" presId="urn:microsoft.com/office/officeart/2005/8/layout/default"/>
    <dgm:cxn modelId="{9DA56287-DA50-EE48-873D-4C09EAA4544E}" type="presParOf" srcId="{54347007-9CF0-764C-A70C-F3E50E3E52B0}" destId="{A7F62E03-5019-154D-A82E-61DC4FC50408}" srcOrd="16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BAA019-8032-244E-BC2B-C5D11896E4C3}">
      <dsp:nvSpPr>
        <dsp:cNvPr id="0" name=""/>
        <dsp:cNvSpPr/>
      </dsp:nvSpPr>
      <dsp:spPr>
        <a:xfrm>
          <a:off x="34859" y="0"/>
          <a:ext cx="4074125" cy="1275270"/>
        </a:xfrm>
        <a:prstGeom prst="lef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962745-B08C-7C45-A000-52708D0F9703}">
      <dsp:nvSpPr>
        <dsp:cNvPr id="0" name=""/>
        <dsp:cNvSpPr/>
      </dsp:nvSpPr>
      <dsp:spPr>
        <a:xfrm>
          <a:off x="3227255" y="467998"/>
          <a:ext cx="858226" cy="3648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SAVOIR</a:t>
          </a:r>
        </a:p>
      </dsp:txBody>
      <dsp:txXfrm>
        <a:off x="3245066" y="485809"/>
        <a:ext cx="822604" cy="329248"/>
      </dsp:txXfrm>
    </dsp:sp>
    <dsp:sp modelId="{B3B7FB2F-651F-A445-A531-9C108CEEBEAC}">
      <dsp:nvSpPr>
        <dsp:cNvPr id="0" name=""/>
        <dsp:cNvSpPr/>
      </dsp:nvSpPr>
      <dsp:spPr>
        <a:xfrm>
          <a:off x="2274655" y="467998"/>
          <a:ext cx="858226" cy="3648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MÉTIERS</a:t>
          </a:r>
        </a:p>
      </dsp:txBody>
      <dsp:txXfrm>
        <a:off x="2292466" y="485809"/>
        <a:ext cx="822604" cy="329248"/>
      </dsp:txXfrm>
    </dsp:sp>
    <dsp:sp modelId="{64CA915F-114C-7D42-823A-23650E2792BC}">
      <dsp:nvSpPr>
        <dsp:cNvPr id="0" name=""/>
        <dsp:cNvSpPr/>
      </dsp:nvSpPr>
      <dsp:spPr>
        <a:xfrm>
          <a:off x="1322054" y="467998"/>
          <a:ext cx="858226" cy="3648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PROJETS</a:t>
          </a:r>
        </a:p>
      </dsp:txBody>
      <dsp:txXfrm>
        <a:off x="1339865" y="485809"/>
        <a:ext cx="822604" cy="329248"/>
      </dsp:txXfrm>
    </dsp:sp>
    <dsp:sp modelId="{4BC45B05-1BC5-E94E-9401-5074E4AEC085}">
      <dsp:nvSpPr>
        <dsp:cNvPr id="0" name=""/>
        <dsp:cNvSpPr/>
      </dsp:nvSpPr>
      <dsp:spPr>
        <a:xfrm>
          <a:off x="369454" y="467998"/>
          <a:ext cx="858226" cy="3648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DEMAIN</a:t>
          </a:r>
        </a:p>
      </dsp:txBody>
      <dsp:txXfrm>
        <a:off x="387265" y="485809"/>
        <a:ext cx="822604" cy="3292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A7F9A3-683B-2444-97FC-640DA993E7C7}">
      <dsp:nvSpPr>
        <dsp:cNvPr id="0" name=""/>
        <dsp:cNvSpPr/>
      </dsp:nvSpPr>
      <dsp:spPr>
        <a:xfrm>
          <a:off x="0" y="56339"/>
          <a:ext cx="1616926" cy="970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Etudes, Conception et Recherche </a:t>
          </a:r>
        </a:p>
      </dsp:txBody>
      <dsp:txXfrm>
        <a:off x="0" y="56339"/>
        <a:ext cx="1616926" cy="970155"/>
      </dsp:txXfrm>
    </dsp:sp>
    <dsp:sp modelId="{8F453FD3-31B6-ED42-BCCF-6118B4826D3D}">
      <dsp:nvSpPr>
        <dsp:cNvPr id="0" name=""/>
        <dsp:cNvSpPr/>
      </dsp:nvSpPr>
      <dsp:spPr>
        <a:xfrm>
          <a:off x="1778618" y="56339"/>
          <a:ext cx="1616926" cy="970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Production</a:t>
          </a:r>
        </a:p>
      </dsp:txBody>
      <dsp:txXfrm>
        <a:off x="1778618" y="56339"/>
        <a:ext cx="1616926" cy="970155"/>
      </dsp:txXfrm>
    </dsp:sp>
    <dsp:sp modelId="{8175BB0B-6524-F646-8774-A6BF2C00287B}">
      <dsp:nvSpPr>
        <dsp:cNvPr id="0" name=""/>
        <dsp:cNvSpPr/>
      </dsp:nvSpPr>
      <dsp:spPr>
        <a:xfrm>
          <a:off x="3557237" y="56339"/>
          <a:ext cx="1616926" cy="970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Systèmes d'information</a:t>
          </a:r>
        </a:p>
      </dsp:txBody>
      <dsp:txXfrm>
        <a:off x="3557237" y="56339"/>
        <a:ext cx="1616926" cy="970155"/>
      </dsp:txXfrm>
    </dsp:sp>
    <dsp:sp modelId="{DDDFA08E-ABC3-664C-BC9C-F1BB1EF543EC}">
      <dsp:nvSpPr>
        <dsp:cNvPr id="0" name=""/>
        <dsp:cNvSpPr/>
      </dsp:nvSpPr>
      <dsp:spPr>
        <a:xfrm>
          <a:off x="0" y="1188188"/>
          <a:ext cx="1616926" cy="970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Marketing Commercial</a:t>
          </a:r>
        </a:p>
      </dsp:txBody>
      <dsp:txXfrm>
        <a:off x="0" y="1188188"/>
        <a:ext cx="1616926" cy="970155"/>
      </dsp:txXfrm>
    </dsp:sp>
    <dsp:sp modelId="{058352CF-7200-1C4D-954F-CD6ED453C68B}">
      <dsp:nvSpPr>
        <dsp:cNvPr id="0" name=""/>
        <dsp:cNvSpPr/>
      </dsp:nvSpPr>
      <dsp:spPr>
        <a:xfrm>
          <a:off x="1778618" y="1188188"/>
          <a:ext cx="1616926" cy="970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Direction générale</a:t>
          </a:r>
        </a:p>
      </dsp:txBody>
      <dsp:txXfrm>
        <a:off x="1778618" y="1188188"/>
        <a:ext cx="1616926" cy="970155"/>
      </dsp:txXfrm>
    </dsp:sp>
    <dsp:sp modelId="{F96359CD-9D2D-D346-9334-35661C780999}">
      <dsp:nvSpPr>
        <dsp:cNvPr id="0" name=""/>
        <dsp:cNvSpPr/>
      </dsp:nvSpPr>
      <dsp:spPr>
        <a:xfrm>
          <a:off x="3557237" y="1188188"/>
          <a:ext cx="1616926" cy="970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Administration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gestion</a:t>
          </a:r>
        </a:p>
      </dsp:txBody>
      <dsp:txXfrm>
        <a:off x="3557237" y="1188188"/>
        <a:ext cx="1616926" cy="970155"/>
      </dsp:txXfrm>
    </dsp:sp>
    <dsp:sp modelId="{0A1248DC-8236-CB45-88B9-83802C5A9209}">
      <dsp:nvSpPr>
        <dsp:cNvPr id="0" name=""/>
        <dsp:cNvSpPr/>
      </dsp:nvSpPr>
      <dsp:spPr>
        <a:xfrm>
          <a:off x="0" y="2320036"/>
          <a:ext cx="1616926" cy="970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Enseignement</a:t>
          </a:r>
        </a:p>
      </dsp:txBody>
      <dsp:txXfrm>
        <a:off x="0" y="2320036"/>
        <a:ext cx="1616926" cy="970155"/>
      </dsp:txXfrm>
    </dsp:sp>
    <dsp:sp modelId="{85A44781-79B7-9844-B880-A174DE9D345B}">
      <dsp:nvSpPr>
        <dsp:cNvPr id="0" name=""/>
        <dsp:cNvSpPr/>
      </dsp:nvSpPr>
      <dsp:spPr>
        <a:xfrm>
          <a:off x="1778618" y="2320036"/>
          <a:ext cx="1616926" cy="970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Conseil, Audit RH</a:t>
          </a:r>
        </a:p>
      </dsp:txBody>
      <dsp:txXfrm>
        <a:off x="1778618" y="2320036"/>
        <a:ext cx="1616926" cy="970155"/>
      </dsp:txXfrm>
    </dsp:sp>
    <dsp:sp modelId="{A7F62E03-5019-154D-A82E-61DC4FC50408}">
      <dsp:nvSpPr>
        <dsp:cNvPr id="0" name=""/>
        <dsp:cNvSpPr/>
      </dsp:nvSpPr>
      <dsp:spPr>
        <a:xfrm>
          <a:off x="3557237" y="2320036"/>
          <a:ext cx="1616926" cy="970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...</a:t>
          </a:r>
        </a:p>
      </dsp:txBody>
      <dsp:txXfrm>
        <a:off x="3557237" y="2320036"/>
        <a:ext cx="1616926" cy="9701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BDD0888A-947E-D14C-977A-524B477CF6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67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6D06AA6-9521-614D-821F-7E0E916B5ED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2597" y="0"/>
            <a:ext cx="2985558" cy="50267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0DD8B0BD-5AFB-4049-8133-75AD03E28EA6}" type="datetimeFigureOut">
              <a:rPr lang="fr-FR" smtClean="0"/>
              <a:t>05/11/2023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FF1C40-D205-1240-A599-B1B31FEFE7B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75BB37-4D12-F943-BE88-EC9BCC17C4B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2597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07A40AF-814A-734D-9F3D-4C9420D1AF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38449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96600" rIns="96600" bIns="966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21696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4200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80148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80148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7900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94727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58983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85247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857641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723371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951210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34201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45099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11663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90903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28759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45276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097277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08476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71201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31705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96974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4519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15827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13331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132532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88446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46581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764821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764821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27053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92442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75946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46974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71561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510605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7911018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363166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5657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96630" y="2003888"/>
            <a:ext cx="4523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cxnSp>
        <p:nvCxnSpPr>
          <p:cNvPr id="11" name="Google Shape;11;p2"/>
          <p:cNvCxnSpPr/>
          <p:nvPr/>
        </p:nvCxnSpPr>
        <p:spPr>
          <a:xfrm>
            <a:off x="-6025" y="4560764"/>
            <a:ext cx="9162000" cy="0"/>
          </a:xfrm>
          <a:prstGeom prst="straightConnector1">
            <a:avLst/>
          </a:prstGeom>
          <a:ln w="25400"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F246F3-4407-D649-868F-70B234D08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250" y="937117"/>
            <a:ext cx="6809700" cy="4356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+mn-lt"/>
                <a:cs typeface="Arial Black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59662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9" r:id="rId2"/>
    <p:sldLayoutId id="2147483657" r:id="rId3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>
          <a:solidFill>
            <a:srgbClr val="000000"/>
          </a:solidFill>
          <a:latin typeface="Bangla MN" pitchFamily="2" charset="0"/>
          <a:ea typeface="Verdana" panose="020B0604030504040204" pitchFamily="34" charset="0"/>
          <a:cs typeface="Bangla MN" pitchFamily="2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>
          <a:solidFill>
            <a:srgbClr val="000000"/>
          </a:solidFill>
          <a:latin typeface="+mn-lt"/>
          <a:ea typeface="Verdana" panose="020B060403050404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4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3.png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e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jp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jp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1.jpg"/><Relationship Id="rId4" Type="http://schemas.openxmlformats.org/officeDocument/2006/relationships/image" Target="../media/image25.jpeg"/><Relationship Id="rId9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image" Target="../media/image35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JPG"/><Relationship Id="rId4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png"/><Relationship Id="rId4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JPG"/><Relationship Id="rId4" Type="http://schemas.openxmlformats.org/officeDocument/2006/relationships/image" Target="../media/image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jpg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jpg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jpg"/><Relationship Id="rId4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6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71;p12">
            <a:extLst>
              <a:ext uri="{FF2B5EF4-FFF2-40B4-BE49-F238E27FC236}">
                <a16:creationId xmlns:a16="http://schemas.microsoft.com/office/drawing/2014/main" id="{C1478109-9BB2-5E48-93F6-CFF88D16810E}"/>
              </a:ext>
            </a:extLst>
          </p:cNvPr>
          <p:cNvSpPr txBox="1">
            <a:spLocks/>
          </p:cNvSpPr>
          <p:nvPr/>
        </p:nvSpPr>
        <p:spPr>
          <a:xfrm>
            <a:off x="237315" y="3427844"/>
            <a:ext cx="5598751" cy="532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ora"/>
              <a:buNone/>
              <a:defRPr sz="3600" b="1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L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ora"/>
              <a:buNone/>
              <a:defRPr sz="36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ora"/>
              <a:buNone/>
              <a:defRPr sz="36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ora"/>
              <a:buNone/>
              <a:defRPr sz="36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ora"/>
              <a:buNone/>
              <a:defRPr sz="36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ora"/>
              <a:buNone/>
              <a:defRPr sz="36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ora"/>
              <a:buNone/>
              <a:defRPr sz="36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ora"/>
              <a:buNone/>
              <a:defRPr sz="36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ora"/>
              <a:buNone/>
              <a:defRPr sz="36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fr-FR" sz="2700" i="1" dirty="0">
                <a:solidFill>
                  <a:srgbClr val="0043FF"/>
                </a:solidFill>
              </a:rPr>
              <a:t>« Pourquoi pas moi ? »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6BC611-F1FF-3040-B253-56F950EBF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90" y="347371"/>
            <a:ext cx="2865962" cy="1251015"/>
          </a:xfrm>
          <a:prstGeom prst="rect">
            <a:avLst/>
          </a:prstGeom>
        </p:spPr>
      </p:pic>
      <p:sp>
        <p:nvSpPr>
          <p:cNvPr id="71" name="Google Shape;71;p12"/>
          <p:cNvSpPr txBox="1">
            <a:spLocks noGrp="1"/>
          </p:cNvSpPr>
          <p:nvPr>
            <p:ph type="ctrTitle"/>
          </p:nvPr>
        </p:nvSpPr>
        <p:spPr>
          <a:xfrm>
            <a:off x="304690" y="1600403"/>
            <a:ext cx="4729534" cy="179461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dirty="0">
                <a:solidFill>
                  <a:srgbClr val="0043FF"/>
                </a:solidFill>
              </a:rPr>
              <a:t>MÉTIERS TECHNIQUES ET SCIENTIFIQUES</a:t>
            </a:r>
            <a:endParaRPr sz="2700" dirty="0">
              <a:solidFill>
                <a:srgbClr val="0043FF"/>
              </a:solidFill>
            </a:endParaRPr>
          </a:p>
        </p:txBody>
      </p:sp>
      <p:sp>
        <p:nvSpPr>
          <p:cNvPr id="30" name="Google Shape;16;p3">
            <a:extLst>
              <a:ext uri="{FF2B5EF4-FFF2-40B4-BE49-F238E27FC236}">
                <a16:creationId xmlns:a16="http://schemas.microsoft.com/office/drawing/2014/main" id="{DFDFA4FE-2356-BF4A-B028-6B2BE1A4445D}"/>
              </a:ext>
            </a:extLst>
          </p:cNvPr>
          <p:cNvSpPr/>
          <p:nvPr/>
        </p:nvSpPr>
        <p:spPr>
          <a:xfrm>
            <a:off x="2026459" y="4315574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Text Box 13">
            <a:extLst>
              <a:ext uri="{FF2B5EF4-FFF2-40B4-BE49-F238E27FC236}">
                <a16:creationId xmlns:a16="http://schemas.microsoft.com/office/drawing/2014/main" id="{E2DB9F80-5C9D-A241-A1FA-C54A4EB1C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5767" y="4813098"/>
            <a:ext cx="2101755" cy="24197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Version 2023.2024 / MC.VC6</a:t>
            </a:r>
          </a:p>
        </p:txBody>
      </p:sp>
      <p:graphicFrame>
        <p:nvGraphicFramePr>
          <p:cNvPr id="28" name="Diagramme 27">
            <a:extLst>
              <a:ext uri="{FF2B5EF4-FFF2-40B4-BE49-F238E27FC236}">
                <a16:creationId xmlns:a16="http://schemas.microsoft.com/office/drawing/2014/main" id="{5FF954E4-AF5E-C543-8EA2-2AAB9E877894}"/>
              </a:ext>
            </a:extLst>
          </p:cNvPr>
          <p:cNvGraphicFramePr/>
          <p:nvPr/>
        </p:nvGraphicFramePr>
        <p:xfrm>
          <a:off x="5034224" y="2657848"/>
          <a:ext cx="4129873" cy="127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2" name="Image 21">
            <a:extLst>
              <a:ext uri="{FF2B5EF4-FFF2-40B4-BE49-F238E27FC236}">
                <a16:creationId xmlns:a16="http://schemas.microsoft.com/office/drawing/2014/main" id="{D69C43B8-51BB-6240-BB6B-4C48967015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5002" y="-4676"/>
            <a:ext cx="3479143" cy="301745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122CA7C-76C3-0C44-9B34-F377A09A23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0985" y="4394774"/>
            <a:ext cx="420605" cy="42060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C08435E-7D07-4CA3-AB91-F2A4DBC09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1223" y="4366162"/>
            <a:ext cx="903432" cy="39435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10C702-120C-4F52-A5D4-207D62D93CC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0107" y="2449017"/>
            <a:ext cx="4786704" cy="164153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8455977-3F97-4D53-B152-DE6AE2525967}"/>
              </a:ext>
            </a:extLst>
          </p:cNvPr>
          <p:cNvSpPr txBox="1"/>
          <p:nvPr/>
        </p:nvSpPr>
        <p:spPr>
          <a:xfrm>
            <a:off x="222488" y="1730323"/>
            <a:ext cx="4893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  <a:latin typeface="Copperplate Gothic Bold" panose="020E0705020206020404" pitchFamily="34" charset="0"/>
              </a:rPr>
              <a:t>Ingénieur(e) demain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76BC611-F1FF-3040-B253-56F950EBF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90" y="347371"/>
            <a:ext cx="2865962" cy="1305080"/>
          </a:xfrm>
          <a:prstGeom prst="rect">
            <a:avLst/>
          </a:prstGeom>
        </p:spPr>
      </p:pic>
      <p:sp>
        <p:nvSpPr>
          <p:cNvPr id="30" name="Google Shape;16;p3">
            <a:extLst>
              <a:ext uri="{FF2B5EF4-FFF2-40B4-BE49-F238E27FC236}">
                <a16:creationId xmlns:a16="http://schemas.microsoft.com/office/drawing/2014/main" id="{DFDFA4FE-2356-BF4A-B028-6B2BE1A4445D}"/>
              </a:ext>
            </a:extLst>
          </p:cNvPr>
          <p:cNvSpPr/>
          <p:nvPr/>
        </p:nvSpPr>
        <p:spPr>
          <a:xfrm>
            <a:off x="2026459" y="4315574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2122CA7C-76C3-0C44-9B34-F377A09A23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0985" y="4394774"/>
            <a:ext cx="420605" cy="42060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C08435E-7D07-4CA3-AB91-F2A4DBC09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1223" y="4366162"/>
            <a:ext cx="903432" cy="39435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17C54BF-481A-45B4-BFDB-9C75C8AC7AA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1271" t="62304" r="1033" b="1424"/>
          <a:stretch/>
        </p:blipFill>
        <p:spPr>
          <a:xfrm>
            <a:off x="183960" y="1575351"/>
            <a:ext cx="4818997" cy="113700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CA34272-5861-4D97-BB10-480B080F2E2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24697" y="881354"/>
            <a:ext cx="3775805" cy="29675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1B952D-8660-442F-A4D1-969E8C62E6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7152" y="2571750"/>
            <a:ext cx="2586187" cy="1563620"/>
          </a:xfrm>
          <a:prstGeom prst="rect">
            <a:avLst/>
          </a:prstGeom>
        </p:spPr>
      </p:pic>
      <p:sp>
        <p:nvSpPr>
          <p:cNvPr id="2" name="Text Box 13">
            <a:extLst>
              <a:ext uri="{FF2B5EF4-FFF2-40B4-BE49-F238E27FC236}">
                <a16:creationId xmlns:a16="http://schemas.microsoft.com/office/drawing/2014/main" id="{E58EB2F0-716A-8227-9B61-AD95DB3C7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8623" y="4815379"/>
            <a:ext cx="1437526" cy="24197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Version 2023.2024</a:t>
            </a:r>
          </a:p>
        </p:txBody>
      </p:sp>
    </p:spTree>
    <p:extLst>
      <p:ext uri="{BB962C8B-B14F-4D97-AF65-F5344CB8AC3E}">
        <p14:creationId xmlns:p14="http://schemas.microsoft.com/office/powerpoint/2010/main" val="336361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>
            <a:spLocks noGrp="1"/>
          </p:cNvSpPr>
          <p:nvPr>
            <p:ph type="subTitle" idx="4294967295"/>
          </p:nvPr>
        </p:nvSpPr>
        <p:spPr>
          <a:xfrm>
            <a:off x="4631888" y="1542685"/>
            <a:ext cx="4109503" cy="2909116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en" sz="24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  <a:sym typeface="Lora"/>
              </a:rPr>
              <a:t>École de commerce ?</a:t>
            </a:r>
          </a:p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en" sz="24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  <a:sym typeface="Lora"/>
              </a:rPr>
              <a:t>École d’ingénieur ?</a:t>
            </a:r>
          </a:p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en" sz="24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  <a:sym typeface="Lora"/>
              </a:rPr>
              <a:t>Médecine ?</a:t>
            </a:r>
          </a:p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en" sz="24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  <a:sym typeface="Lora"/>
              </a:rPr>
              <a:t>BUT ?</a:t>
            </a:r>
          </a:p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en" sz="24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  <a:sym typeface="Lora"/>
              </a:rPr>
              <a:t>BTS ?</a:t>
            </a:r>
          </a:p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en" sz="2400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  <a:sym typeface="Lora"/>
              </a:rPr>
              <a:t>Bachelor ?</a:t>
            </a:r>
            <a:endParaRPr sz="2400" b="1" i="1" dirty="0">
              <a:solidFill>
                <a:srgbClr val="CE173D"/>
              </a:solidFill>
              <a:latin typeface="+mj-lt"/>
              <a:ea typeface="Lato" panose="020F0502020204030203" pitchFamily="34" charset="0"/>
              <a:cs typeface="Lato" panose="020F0502020204030203" pitchFamily="34" charset="0"/>
              <a:sym typeface="Lora"/>
            </a:endParaRPr>
          </a:p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endParaRPr dirty="0">
              <a:solidFill>
                <a:srgbClr val="CE173D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01" name="Google Shape;101;p14"/>
          <p:cNvCxnSpPr/>
          <p:nvPr/>
        </p:nvCxnSpPr>
        <p:spPr>
          <a:xfrm>
            <a:off x="6450" y="775285"/>
            <a:ext cx="23973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2202953" y="202961"/>
            <a:ext cx="3158319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 faire après le bac ?</a:t>
            </a:r>
            <a:endParaRPr sz="30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5361272" y="775285"/>
            <a:ext cx="3782628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94B0C1DC-B133-1B44-8D0E-F2558052792F}"/>
              </a:ext>
            </a:extLst>
          </p:cNvPr>
          <p:cNvGrpSpPr/>
          <p:nvPr/>
        </p:nvGrpSpPr>
        <p:grpSpPr>
          <a:xfrm>
            <a:off x="720000" y="523285"/>
            <a:ext cx="567000" cy="652384"/>
            <a:chOff x="1259664" y="933975"/>
            <a:chExt cx="567000" cy="652384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1259664" y="933975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4EAA986D-57BD-0241-B285-E2879BE2099D}"/>
                </a:ext>
              </a:extLst>
            </p:cNvPr>
            <p:cNvSpPr txBox="1"/>
            <p:nvPr/>
          </p:nvSpPr>
          <p:spPr>
            <a:xfrm>
              <a:off x="1340409" y="940028"/>
              <a:ext cx="4055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dirty="0">
                  <a:solidFill>
                    <a:schemeClr val="bg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61" name="Image 60">
            <a:extLst>
              <a:ext uri="{FF2B5EF4-FFF2-40B4-BE49-F238E27FC236}">
                <a16:creationId xmlns:a16="http://schemas.microsoft.com/office/drawing/2014/main" id="{49F7AB1A-75BF-5E4E-8491-61403D4063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51" y="1733890"/>
            <a:ext cx="3042693" cy="27179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163E2B-3324-0545-BDF9-B121E9E367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656639" y="154974"/>
            <a:ext cx="531673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métiers souhaités par les lycéens</a:t>
            </a:r>
            <a:endParaRPr sz="30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973369" y="774000"/>
            <a:ext cx="2179077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36D4B6-47E9-9A4C-B158-63A1E7C95824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594992" y="328500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594992" y="328500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91DE5BF-18E9-6445-B700-4127E52E0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976" y="434425"/>
              <a:ext cx="355150" cy="355150"/>
            </a:xfrm>
            <a:prstGeom prst="rect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39BCBEE3-21D6-F24E-B618-13BD7C61A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B7B480C-B583-48AB-91E3-66409F8C5F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5791" y="1393027"/>
            <a:ext cx="2789601" cy="35246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B6940C2-2121-4AE5-A4B2-1EFE9F0CF5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4272" y="1667347"/>
            <a:ext cx="3686991" cy="249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23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656639" y="154974"/>
            <a:ext cx="531673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métiers souhaités par les lycéens</a:t>
            </a:r>
            <a:endParaRPr sz="30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973369" y="774000"/>
            <a:ext cx="2179077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36D4B6-47E9-9A4C-B158-63A1E7C95824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594992" y="328500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594992" y="328500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91DE5BF-18E9-6445-B700-4127E52E0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976" y="434425"/>
              <a:ext cx="355150" cy="355150"/>
            </a:xfrm>
            <a:prstGeom prst="rect">
              <a:avLst/>
            </a:prstGeom>
          </p:spPr>
        </p:pic>
      </p:grpSp>
      <p:sp>
        <p:nvSpPr>
          <p:cNvPr id="27" name="Google Shape;171;p20">
            <a:extLst>
              <a:ext uri="{FF2B5EF4-FFF2-40B4-BE49-F238E27FC236}">
                <a16:creationId xmlns:a16="http://schemas.microsoft.com/office/drawing/2014/main" id="{3BC4C7B7-73DF-F045-A915-4B57E43CD783}"/>
              </a:ext>
            </a:extLst>
          </p:cNvPr>
          <p:cNvSpPr txBox="1">
            <a:spLocks/>
          </p:cNvSpPr>
          <p:nvPr/>
        </p:nvSpPr>
        <p:spPr>
          <a:xfrm>
            <a:off x="561539" y="1459912"/>
            <a:ext cx="1620000" cy="16597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</a:pPr>
            <a:r>
              <a:rPr lang="en" sz="2000" b="1" dirty="0">
                <a:solidFill>
                  <a:schemeClr val="bg1"/>
                </a:solidFill>
                <a:highlight>
                  <a:srgbClr val="CE173D"/>
                </a:highlight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Droit</a:t>
            </a:r>
          </a:p>
          <a:p>
            <a:pPr marL="285750" indent="-28575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en" sz="19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Avocat</a:t>
            </a:r>
          </a:p>
          <a:p>
            <a:pPr marL="285750" indent="-28575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en" sz="1900" b="1" i="1" dirty="0" err="1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Juge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en" sz="1900" b="1" i="1" dirty="0" err="1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Magistrat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8" name="Google Shape;172;p20">
            <a:extLst>
              <a:ext uri="{FF2B5EF4-FFF2-40B4-BE49-F238E27FC236}">
                <a16:creationId xmlns:a16="http://schemas.microsoft.com/office/drawing/2014/main" id="{0D7BCC2A-FA2E-2348-A736-F39374EEE81D}"/>
              </a:ext>
            </a:extLst>
          </p:cNvPr>
          <p:cNvSpPr txBox="1">
            <a:spLocks/>
          </p:cNvSpPr>
          <p:nvPr/>
        </p:nvSpPr>
        <p:spPr>
          <a:xfrm>
            <a:off x="2271214" y="1434145"/>
            <a:ext cx="2454791" cy="25954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</a:pPr>
            <a:r>
              <a:rPr lang="en" sz="2000" b="1" dirty="0" err="1">
                <a:solidFill>
                  <a:schemeClr val="bg1"/>
                </a:solidFill>
                <a:highlight>
                  <a:srgbClr val="CE173D"/>
                </a:highlight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Médecine</a:t>
            </a:r>
            <a:endParaRPr lang="en" sz="2000" b="1" dirty="0">
              <a:solidFill>
                <a:schemeClr val="bg1"/>
              </a:solidFill>
              <a:highlight>
                <a:srgbClr val="CE173D"/>
              </a:highlight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en" sz="1900" b="1" i="1" dirty="0" err="1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Chirugien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en" sz="1900" b="1" i="1" dirty="0" err="1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Infirmier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9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Kinésithérapeute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en" sz="1900" b="1" i="1" dirty="0" err="1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Médecin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9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Orthodontiste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9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Pédiatre</a:t>
            </a:r>
          </a:p>
          <a:p>
            <a:pPr marL="285750" indent="-28575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9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Psychiatre</a:t>
            </a:r>
          </a:p>
          <a:p>
            <a:pPr>
              <a:spcBef>
                <a:spcPts val="600"/>
              </a:spcBef>
            </a:pPr>
            <a:endParaRPr lang="en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9" name="Google Shape;173;p20">
            <a:extLst>
              <a:ext uri="{FF2B5EF4-FFF2-40B4-BE49-F238E27FC236}">
                <a16:creationId xmlns:a16="http://schemas.microsoft.com/office/drawing/2014/main" id="{7A904B85-F84F-F84D-80F2-BFDC168A3685}"/>
              </a:ext>
            </a:extLst>
          </p:cNvPr>
          <p:cNvSpPr txBox="1">
            <a:spLocks/>
          </p:cNvSpPr>
          <p:nvPr/>
        </p:nvSpPr>
        <p:spPr>
          <a:xfrm>
            <a:off x="4578876" y="1434144"/>
            <a:ext cx="1830442" cy="16597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</a:pPr>
            <a:r>
              <a:rPr lang="en" sz="2000" b="1" dirty="0" err="1">
                <a:solidFill>
                  <a:schemeClr val="bg1"/>
                </a:solidFill>
                <a:highlight>
                  <a:srgbClr val="CE173D"/>
                </a:highlight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Éducation</a:t>
            </a:r>
            <a:endParaRPr lang="en" sz="2000" b="1" dirty="0">
              <a:solidFill>
                <a:schemeClr val="bg1"/>
              </a:solidFill>
              <a:highlight>
                <a:srgbClr val="CE173D"/>
              </a:highlight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9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Éducateur</a:t>
            </a:r>
          </a:p>
          <a:p>
            <a:pPr marL="342900" indent="-34290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9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Professeur</a:t>
            </a:r>
          </a:p>
        </p:txBody>
      </p:sp>
      <p:sp>
        <p:nvSpPr>
          <p:cNvPr id="31" name="Google Shape;171;p20">
            <a:extLst>
              <a:ext uri="{FF2B5EF4-FFF2-40B4-BE49-F238E27FC236}">
                <a16:creationId xmlns:a16="http://schemas.microsoft.com/office/drawing/2014/main" id="{62F6FA94-82B1-584D-9A12-441F44FB4C77}"/>
              </a:ext>
            </a:extLst>
          </p:cNvPr>
          <p:cNvSpPr txBox="1">
            <a:spLocks/>
          </p:cNvSpPr>
          <p:nvPr/>
        </p:nvSpPr>
        <p:spPr>
          <a:xfrm>
            <a:off x="6751653" y="1434144"/>
            <a:ext cx="2032572" cy="231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◉"/>
              <a:defRPr sz="1800" b="0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Quattrocento Sa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indent="0">
              <a:buFont typeface="Quattrocento Sans"/>
              <a:buNone/>
            </a:pPr>
            <a:r>
              <a:rPr lang="en" sz="2000" b="1" dirty="0">
                <a:solidFill>
                  <a:schemeClr val="bg1"/>
                </a:solidFill>
                <a:highlight>
                  <a:srgbClr val="CE173D"/>
                </a:highlight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Divers</a:t>
            </a:r>
          </a:p>
          <a:p>
            <a:pPr marL="342900">
              <a:buFont typeface="Wingdings" pitchFamily="2" charset="2"/>
              <a:buChar char="ü"/>
            </a:pPr>
            <a:r>
              <a:rPr lang="en" sz="1900" b="1" i="1" dirty="0" err="1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Architecte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>
              <a:buFont typeface="Wingdings" pitchFamily="2" charset="2"/>
              <a:buChar char="ü"/>
            </a:pPr>
            <a:r>
              <a:rPr lang="en" sz="19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Commercial</a:t>
            </a:r>
          </a:p>
          <a:p>
            <a:pPr marL="342900">
              <a:buFont typeface="Wingdings" pitchFamily="2" charset="2"/>
              <a:buChar char="ü"/>
            </a:pPr>
            <a:r>
              <a:rPr lang="en" sz="1900" b="1" i="1" dirty="0" err="1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Politicien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>
              <a:buFont typeface="Wingdings" pitchFamily="2" charset="2"/>
              <a:buChar char="ü"/>
            </a:pPr>
            <a:r>
              <a:rPr lang="en" sz="19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Pompier</a:t>
            </a:r>
          </a:p>
          <a:p>
            <a:pPr marL="342900">
              <a:buFont typeface="Wingdings" pitchFamily="2" charset="2"/>
              <a:buChar char="ü"/>
            </a:pPr>
            <a:r>
              <a:rPr lang="en" sz="1900" b="1" i="1" dirty="0" err="1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Psychologue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>
              <a:buFont typeface="Wingdings" pitchFamily="2" charset="2"/>
              <a:buChar char="ü"/>
            </a:pPr>
            <a:r>
              <a:rPr lang="en" sz="1900" b="1" i="1" dirty="0" err="1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Vétérinaire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E63816FF-5469-4373-996B-FEF46E552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6147" y="4742824"/>
            <a:ext cx="3297853" cy="25736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100" i="1" dirty="0">
                <a:solidFill>
                  <a:schemeClr val="tx1">
                    <a:lumMod val="75000"/>
                    <a:lumOff val="25000"/>
                  </a:schemeClr>
                </a:solidFill>
                <a:ea typeface="Lato" panose="020B0604020202020204" charset="0"/>
                <a:cs typeface="Lato" panose="020B0604020202020204" charset="0"/>
              </a:rPr>
              <a:t>Source Enquête Salon du Lycéen, Amiens 2018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9BCBEE3-21D6-F24E-B618-13BD7C61A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92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656639" y="154974"/>
            <a:ext cx="531673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métiers souhaités par les lycéens</a:t>
            </a:r>
            <a:endParaRPr sz="30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973369" y="774000"/>
            <a:ext cx="2179077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36D4B6-47E9-9A4C-B158-63A1E7C95824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594992" y="328500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594992" y="328500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91DE5BF-18E9-6445-B700-4127E52E0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976" y="434425"/>
              <a:ext cx="355150" cy="355150"/>
            </a:xfrm>
            <a:prstGeom prst="rect">
              <a:avLst/>
            </a:prstGeom>
          </p:spPr>
        </p:pic>
      </p:grpSp>
      <p:sp>
        <p:nvSpPr>
          <p:cNvPr id="29" name="Google Shape;173;p20">
            <a:extLst>
              <a:ext uri="{FF2B5EF4-FFF2-40B4-BE49-F238E27FC236}">
                <a16:creationId xmlns:a16="http://schemas.microsoft.com/office/drawing/2014/main" id="{7A904B85-F84F-F84D-80F2-BFDC168A3685}"/>
              </a:ext>
            </a:extLst>
          </p:cNvPr>
          <p:cNvSpPr txBox="1">
            <a:spLocks/>
          </p:cNvSpPr>
          <p:nvPr/>
        </p:nvSpPr>
        <p:spPr>
          <a:xfrm>
            <a:off x="1025559" y="1460849"/>
            <a:ext cx="6762750" cy="16597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</a:pPr>
            <a:r>
              <a:rPr lang="en" sz="2000" b="1" dirty="0">
                <a:solidFill>
                  <a:schemeClr val="bg1"/>
                </a:solidFill>
                <a:highlight>
                  <a:srgbClr val="CE173D"/>
                </a:highlight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Constat</a:t>
            </a:r>
          </a:p>
          <a:p>
            <a:pPr>
              <a:spcBef>
                <a:spcPts val="600"/>
              </a:spcBef>
            </a:pPr>
            <a:endParaRPr lang="en" sz="800" b="1" dirty="0">
              <a:solidFill>
                <a:schemeClr val="bg1"/>
              </a:solidFill>
              <a:highlight>
                <a:srgbClr val="CE173D"/>
              </a:highlight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fr-FR" sz="18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Il n’y a pas ingénieur dans la liste car les métiers des ingénieurs sont mal connus et très diversifiés.</a:t>
            </a:r>
          </a:p>
        </p:txBody>
      </p:sp>
      <p:sp>
        <p:nvSpPr>
          <p:cNvPr id="31" name="Google Shape;171;p20">
            <a:extLst>
              <a:ext uri="{FF2B5EF4-FFF2-40B4-BE49-F238E27FC236}">
                <a16:creationId xmlns:a16="http://schemas.microsoft.com/office/drawing/2014/main" id="{62F6FA94-82B1-584D-9A12-441F44FB4C77}"/>
              </a:ext>
            </a:extLst>
          </p:cNvPr>
          <p:cNvSpPr txBox="1">
            <a:spLocks/>
          </p:cNvSpPr>
          <p:nvPr/>
        </p:nvSpPr>
        <p:spPr>
          <a:xfrm>
            <a:off x="3046286" y="3209699"/>
            <a:ext cx="4848944" cy="1159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◉"/>
              <a:defRPr sz="1800" b="0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Quattrocento Sa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indent="0">
              <a:buFont typeface="Quattrocento Sans"/>
              <a:buNone/>
            </a:pPr>
            <a:r>
              <a:rPr lang="en" sz="2000" b="1" dirty="0">
                <a:solidFill>
                  <a:schemeClr val="bg1"/>
                </a:solidFill>
                <a:highlight>
                  <a:srgbClr val="CE173D"/>
                </a:highlight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Et pourtant !</a:t>
            </a:r>
          </a:p>
          <a:p>
            <a:pPr marL="0" indent="0">
              <a:buNone/>
            </a:pPr>
            <a:r>
              <a:rPr lang="en" sz="19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Que serait le monde sans ingénieurs 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9BCBEE3-21D6-F24E-B618-13BD7C61A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0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656639" y="154974"/>
            <a:ext cx="5544634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monde sans ingénieurs en aéronautique</a:t>
            </a:r>
            <a:endParaRPr sz="24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7124131" y="774001"/>
            <a:ext cx="2028315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36D4B6-47E9-9A4C-B158-63A1E7C95824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594992" y="328500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594992" y="328500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91DE5BF-18E9-6445-B700-4127E52E0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976" y="434425"/>
              <a:ext cx="355150" cy="355150"/>
            </a:xfrm>
            <a:prstGeom prst="rect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39BCBEE3-21D6-F24E-B618-13BD7C61A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2" name="Picture 5" descr="WWE_LR_Air_Transportation">
            <a:extLst>
              <a:ext uri="{FF2B5EF4-FFF2-40B4-BE49-F238E27FC236}">
                <a16:creationId xmlns:a16="http://schemas.microsoft.com/office/drawing/2014/main" id="{0AFA137E-3377-CD54-56BC-C043D4E7F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912" y="1159563"/>
            <a:ext cx="4744552" cy="359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464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656639" y="154974"/>
            <a:ext cx="5544634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monde sans ingénieurs en télécommunication</a:t>
            </a:r>
            <a:endParaRPr sz="24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7124131" y="774001"/>
            <a:ext cx="2028315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36D4B6-47E9-9A4C-B158-63A1E7C95824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594992" y="328500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594992" y="328500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91DE5BF-18E9-6445-B700-4127E52E0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976" y="434425"/>
              <a:ext cx="355150" cy="355150"/>
            </a:xfrm>
            <a:prstGeom prst="rect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39BCBEE3-21D6-F24E-B618-13BD7C61A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3" name="Picture 4" descr="WWE_LR_Communications">
            <a:extLst>
              <a:ext uri="{FF2B5EF4-FFF2-40B4-BE49-F238E27FC236}">
                <a16:creationId xmlns:a16="http://schemas.microsoft.com/office/drawing/2014/main" id="{C8157B9B-318C-A430-C267-E2CC736AA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91391" y="1222121"/>
            <a:ext cx="4875130" cy="3766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0901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656639" y="154974"/>
            <a:ext cx="5544634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monde sans ingénieurs en Génie civil</a:t>
            </a:r>
            <a:endParaRPr sz="24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7124131" y="774001"/>
            <a:ext cx="2028315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36D4B6-47E9-9A4C-B158-63A1E7C95824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594992" y="328500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594992" y="328500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91DE5BF-18E9-6445-B700-4127E52E0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976" y="434425"/>
              <a:ext cx="355150" cy="355150"/>
            </a:xfrm>
            <a:prstGeom prst="rect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39BCBEE3-21D6-F24E-B618-13BD7C61A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2" name="Picture 10" descr="WWE_LR_Civil_Engineering">
            <a:extLst>
              <a:ext uri="{FF2B5EF4-FFF2-40B4-BE49-F238E27FC236}">
                <a16:creationId xmlns:a16="http://schemas.microsoft.com/office/drawing/2014/main" id="{91EBED84-F59C-3428-C2C9-8656314F6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67925" y="1170655"/>
            <a:ext cx="4922061" cy="370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4085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656639" y="154974"/>
            <a:ext cx="5544634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monde sans ingénieurs en informatique</a:t>
            </a:r>
            <a:endParaRPr sz="24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7124131" y="774001"/>
            <a:ext cx="2028315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36D4B6-47E9-9A4C-B158-63A1E7C95824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594992" y="328500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594992" y="328500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91DE5BF-18E9-6445-B700-4127E52E0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976" y="434425"/>
              <a:ext cx="355150" cy="355150"/>
            </a:xfrm>
            <a:prstGeom prst="rect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39BCBEE3-21D6-F24E-B618-13BD7C61A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3" name="Picture 4" descr="WWE_LR_Computers">
            <a:extLst>
              <a:ext uri="{FF2B5EF4-FFF2-40B4-BE49-F238E27FC236}">
                <a16:creationId xmlns:a16="http://schemas.microsoft.com/office/drawing/2014/main" id="{334FF424-BD80-F123-3C0C-C639687ED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246" y="1148955"/>
            <a:ext cx="4793420" cy="3702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1650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656639" y="154974"/>
            <a:ext cx="5544634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monde sans ingénieurs en automobile</a:t>
            </a:r>
            <a:endParaRPr sz="24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7124131" y="774001"/>
            <a:ext cx="2028315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36D4B6-47E9-9A4C-B158-63A1E7C95824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594992" y="328500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594992" y="328500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91DE5BF-18E9-6445-B700-4127E52E0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976" y="434425"/>
              <a:ext cx="355150" cy="355150"/>
            </a:xfrm>
            <a:prstGeom prst="rect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39BCBEE3-21D6-F24E-B618-13BD7C61A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2" name="Picture 4" descr="WWE_LR_Ground_Transportation">
            <a:extLst>
              <a:ext uri="{FF2B5EF4-FFF2-40B4-BE49-F238E27FC236}">
                <a16:creationId xmlns:a16="http://schemas.microsoft.com/office/drawing/2014/main" id="{4AA04F1E-1997-5E65-137B-D679A6127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2717" y="1139636"/>
            <a:ext cx="4752477" cy="3670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453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656639" y="154974"/>
            <a:ext cx="5544634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divertissements dans un monde sans ingénieurs </a:t>
            </a:r>
            <a:endParaRPr sz="24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7124131" y="774001"/>
            <a:ext cx="2028315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36D4B6-47E9-9A4C-B158-63A1E7C95824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594992" y="328500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594992" y="328500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91DE5BF-18E9-6445-B700-4127E52E0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976" y="434425"/>
              <a:ext cx="355150" cy="355150"/>
            </a:xfrm>
            <a:prstGeom prst="rect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39BCBEE3-21D6-F24E-B618-13BD7C61A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3" name="Picture 4" descr="WWE_LR_Entertainment">
            <a:extLst>
              <a:ext uri="{FF2B5EF4-FFF2-40B4-BE49-F238E27FC236}">
                <a16:creationId xmlns:a16="http://schemas.microsoft.com/office/drawing/2014/main" id="{9A8237E6-F6CC-4E56-95B8-352858F11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07095" y="1089000"/>
            <a:ext cx="4929809" cy="3808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273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656639" y="154974"/>
            <a:ext cx="5544634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musique dans un monde sans ingénieurs </a:t>
            </a:r>
            <a:endParaRPr sz="24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7124131" y="774001"/>
            <a:ext cx="2028315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36D4B6-47E9-9A4C-B158-63A1E7C95824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594992" y="328500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594992" y="328500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91DE5BF-18E9-6445-B700-4127E52E0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976" y="434425"/>
              <a:ext cx="355150" cy="355150"/>
            </a:xfrm>
            <a:prstGeom prst="rect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39BCBEE3-21D6-F24E-B618-13BD7C61A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2" name="Picture 4" descr="WWE_LR_Music">
            <a:extLst>
              <a:ext uri="{FF2B5EF4-FFF2-40B4-BE49-F238E27FC236}">
                <a16:creationId xmlns:a16="http://schemas.microsoft.com/office/drawing/2014/main" id="{819FC44D-245D-EBF5-5DCE-90965C6CD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2976" y="1125544"/>
            <a:ext cx="4998047" cy="3862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2780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807506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899564" y="774000"/>
            <a:ext cx="2252882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A60F6F44-55FD-4066-9F63-8A37768B2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4" r="6831"/>
          <a:stretch>
            <a:fillRect/>
          </a:stretch>
        </p:blipFill>
        <p:spPr bwMode="auto">
          <a:xfrm>
            <a:off x="5991661" y="1565489"/>
            <a:ext cx="2332416" cy="27339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E13DF24-E739-4079-825F-8686646A51D1}"/>
              </a:ext>
            </a:extLst>
          </p:cNvPr>
          <p:cNvSpPr txBox="1"/>
          <p:nvPr/>
        </p:nvSpPr>
        <p:spPr>
          <a:xfrm>
            <a:off x="479812" y="1418893"/>
            <a:ext cx="5224952" cy="340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>
              <a:spcBef>
                <a:spcPts val="600"/>
              </a:spcBef>
              <a:spcAft>
                <a:spcPct val="0"/>
              </a:spcAft>
              <a:buClr>
                <a:srgbClr val="CE173D"/>
              </a:buClr>
              <a:buFont typeface="Wingdings" pitchFamily="2" charset="2"/>
              <a:buChar char="ü"/>
            </a:pPr>
            <a:r>
              <a:rPr lang="fr-FR" altLang="fr-FR" sz="20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B0604020202020204" charset="0"/>
                <a:cs typeface="Arial" panose="020B0604020202020204" pitchFamily="34" charset="0"/>
              </a:rPr>
              <a:t>28,5% de femmes en France parmi les diplômés,</a:t>
            </a:r>
            <a:r>
              <a:rPr lang="fr-FR" altLang="fr-FR" dirty="0"/>
              <a:t> </a:t>
            </a:r>
            <a:r>
              <a:rPr lang="fr-FR" altLang="fr-FR" sz="2000" b="1" i="1" dirty="0"/>
              <a:t>24% en activité, pour 32% en Europe et 43% en Inde (Challenges 27/04/23)</a:t>
            </a:r>
          </a:p>
          <a:p>
            <a:pPr marL="342900" indent="-342900" eaLnBrk="1">
              <a:spcBef>
                <a:spcPts val="600"/>
              </a:spcBef>
              <a:spcAft>
                <a:spcPct val="0"/>
              </a:spcAft>
              <a:buClr>
                <a:srgbClr val="CE173D"/>
              </a:buClr>
              <a:buFont typeface="Wingdings" pitchFamily="2" charset="2"/>
              <a:buChar char="ü"/>
            </a:pPr>
            <a:r>
              <a:rPr lang="fr-FR" altLang="fr-FR" sz="2000" b="1" i="1" dirty="0">
                <a:latin typeface="Arial" panose="020B0604020202020204" pitchFamily="34" charset="0"/>
                <a:ea typeface="Lato" panose="020B0604020202020204" charset="0"/>
                <a:cs typeface="Arial" panose="020B0604020202020204" pitchFamily="34" charset="0"/>
              </a:rPr>
              <a:t>Les ingénieures sont très  recherchées dans les entreprises !</a:t>
            </a:r>
          </a:p>
          <a:p>
            <a:pPr marL="342900" indent="-342900" eaLnBrk="1">
              <a:spcBef>
                <a:spcPts val="600"/>
              </a:spcBef>
              <a:spcAft>
                <a:spcPct val="0"/>
              </a:spcAft>
              <a:buClr>
                <a:srgbClr val="CE173D"/>
              </a:buClr>
              <a:buFont typeface="Wingdings" pitchFamily="2" charset="2"/>
              <a:buChar char="ü"/>
            </a:pPr>
            <a:r>
              <a:rPr lang="fr-FR" altLang="fr-FR" sz="2000" b="1" i="1" dirty="0">
                <a:latin typeface="Arial" panose="020B0604020202020204" pitchFamily="34" charset="0"/>
                <a:ea typeface="Lato" panose="020B0604020202020204" charset="0"/>
                <a:cs typeface="Arial" panose="020B0604020202020204" pitchFamily="34" charset="0"/>
              </a:rPr>
              <a:t>Elles apportent un éclairage complémentaire.</a:t>
            </a:r>
          </a:p>
          <a:p>
            <a:pPr marL="342900" indent="-342900" eaLnBrk="1">
              <a:spcBef>
                <a:spcPts val="600"/>
              </a:spcBef>
              <a:spcAft>
                <a:spcPct val="0"/>
              </a:spcAft>
              <a:buClr>
                <a:srgbClr val="CE173D"/>
              </a:buClr>
              <a:buFont typeface="Wingdings" pitchFamily="2" charset="2"/>
              <a:buChar char="ü"/>
            </a:pPr>
            <a:r>
              <a:rPr lang="fr-FR" altLang="fr-FR" sz="2000" b="1" i="1" dirty="0">
                <a:latin typeface="Arial" panose="020B0604020202020204" pitchFamily="34" charset="0"/>
                <a:ea typeface="Lato" panose="020B0604020202020204" charset="0"/>
                <a:cs typeface="Arial" panose="020B0604020202020204" pitchFamily="34" charset="0"/>
              </a:rPr>
              <a:t>Les équipes mixtes sont plus performantes.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22A4E4-A803-8F47-B9AD-0D534BFB44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732" y="600675"/>
            <a:ext cx="411529" cy="41015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2192269-2BA9-9D4B-8087-3F2CB15B83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sp>
        <p:nvSpPr>
          <p:cNvPr id="2" name="Google Shape;103;p14">
            <a:extLst>
              <a:ext uri="{FF2B5EF4-FFF2-40B4-BE49-F238E27FC236}">
                <a16:creationId xmlns:a16="http://schemas.microsoft.com/office/drawing/2014/main" id="{C6B053C0-26F8-581C-454C-8E9AB1799D81}"/>
              </a:ext>
            </a:extLst>
          </p:cNvPr>
          <p:cNvSpPr txBox="1">
            <a:spLocks/>
          </p:cNvSpPr>
          <p:nvPr/>
        </p:nvSpPr>
        <p:spPr>
          <a:xfrm>
            <a:off x="1656639" y="154974"/>
            <a:ext cx="531673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1" i="0" u="none" strike="noStrike" cap="none">
                <a:solidFill>
                  <a:srgbClr val="000000"/>
                </a:solidFill>
                <a:latin typeface="Bangla MN" pitchFamily="2" charset="0"/>
                <a:ea typeface="Verdana" panose="020B0604030504040204" pitchFamily="34" charset="0"/>
                <a:cs typeface="Bangla MN" pitchFamily="2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fr-FR" sz="3000">
                <a:solidFill>
                  <a:schemeClr val="accent2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Où sont les femmes ?</a:t>
            </a:r>
            <a:endParaRPr lang="fr-FR" sz="3000" dirty="0">
              <a:solidFill>
                <a:schemeClr val="accent2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49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>
            <a:extLst>
              <a:ext uri="{FF2B5EF4-FFF2-40B4-BE49-F238E27FC236}">
                <a16:creationId xmlns:a16="http://schemas.microsoft.com/office/drawing/2014/main" id="{4F6AFF47-008B-0F49-871F-78339F8F9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3185" cy="516301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84" name="Google Shape;184;p21"/>
          <p:cNvSpPr txBox="1">
            <a:spLocks noGrp="1"/>
          </p:cNvSpPr>
          <p:nvPr>
            <p:ph type="body" idx="4294967295"/>
          </p:nvPr>
        </p:nvSpPr>
        <p:spPr>
          <a:xfrm>
            <a:off x="1781771" y="347533"/>
            <a:ext cx="5580458" cy="1001858"/>
          </a:xfrm>
          <a:prstGeom prst="rect">
            <a:avLst/>
          </a:prstGeom>
          <a:solidFill>
            <a:schemeClr val="bg1">
              <a:alpha val="38000"/>
            </a:scheme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fr-FR" sz="2500" b="1" i="1" dirty="0">
                <a:solidFill>
                  <a:srgbClr val="FF0000"/>
                </a:solidFill>
                <a:latin typeface="Arial" panose="020B0604020202020204" pitchFamily="34" charset="0"/>
                <a:ea typeface="Lato" panose="020F0502020204030203" pitchFamily="34" charset="0"/>
                <a:sym typeface="Lora"/>
              </a:rPr>
              <a:t>24,5%</a:t>
            </a:r>
            <a:r>
              <a:rPr lang="fr-FR" sz="25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sym typeface="Lora"/>
              </a:rPr>
              <a:t> dans l’Industrie, </a:t>
            </a:r>
          </a:p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fr-FR" sz="900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sym typeface="Lora"/>
              </a:rPr>
              <a:t>(Transports, Construction, Energies et Agroalimentaire) </a:t>
            </a:r>
            <a:endParaRPr lang="fr-FR" sz="9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sym typeface="Lora"/>
            </a:endParaRPr>
          </a:p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fr-FR" sz="2500" b="1" i="1" dirty="0">
                <a:solidFill>
                  <a:srgbClr val="FF0000"/>
                </a:solidFill>
                <a:latin typeface="Arial" panose="020B0604020202020204" pitchFamily="34" charset="0"/>
                <a:ea typeface="Lato" panose="020F0502020204030203" pitchFamily="34" charset="0"/>
                <a:sym typeface="Lora"/>
              </a:rPr>
              <a:t>48%</a:t>
            </a:r>
            <a:r>
              <a:rPr lang="fr-FR" sz="25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sym typeface="Lora"/>
              </a:rPr>
              <a:t> dans le tertiaire et les services</a:t>
            </a:r>
            <a:endParaRPr lang="en" sz="25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sym typeface="Lora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8322BDA-0B83-D24B-A114-FF1B25B84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9083" y="3903972"/>
            <a:ext cx="420605" cy="420605"/>
          </a:xfrm>
          <a:prstGeom prst="rect">
            <a:avLst/>
          </a:prstGeom>
        </p:spPr>
      </p:pic>
      <p:cxnSp>
        <p:nvCxnSpPr>
          <p:cNvPr id="9" name="Google Shape;101;p14">
            <a:extLst>
              <a:ext uri="{FF2B5EF4-FFF2-40B4-BE49-F238E27FC236}">
                <a16:creationId xmlns:a16="http://schemas.microsoft.com/office/drawing/2014/main" id="{D9FCD95D-54CD-9A46-B6C3-7643096B2C7B}"/>
              </a:ext>
            </a:extLst>
          </p:cNvPr>
          <p:cNvCxnSpPr>
            <a:cxnSpLocks/>
          </p:cNvCxnSpPr>
          <p:nvPr/>
        </p:nvCxnSpPr>
        <p:spPr>
          <a:xfrm>
            <a:off x="0" y="4219727"/>
            <a:ext cx="2019416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04;p14">
            <a:extLst>
              <a:ext uri="{FF2B5EF4-FFF2-40B4-BE49-F238E27FC236}">
                <a16:creationId xmlns:a16="http://schemas.microsoft.com/office/drawing/2014/main" id="{10EEA449-DA35-084A-8033-687A9267641F}"/>
              </a:ext>
            </a:extLst>
          </p:cNvPr>
          <p:cNvCxnSpPr>
            <a:cxnSpLocks/>
          </p:cNvCxnSpPr>
          <p:nvPr/>
        </p:nvCxnSpPr>
        <p:spPr>
          <a:xfrm>
            <a:off x="7386638" y="4219727"/>
            <a:ext cx="1757362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Google Shape;16;p3">
            <a:extLst>
              <a:ext uri="{FF2B5EF4-FFF2-40B4-BE49-F238E27FC236}">
                <a16:creationId xmlns:a16="http://schemas.microsoft.com/office/drawing/2014/main" id="{B972B8FA-C7AC-2C4E-B54F-2454CCAC971D}"/>
              </a:ext>
            </a:extLst>
          </p:cNvPr>
          <p:cNvSpPr/>
          <p:nvPr/>
        </p:nvSpPr>
        <p:spPr>
          <a:xfrm>
            <a:off x="720000" y="3911972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505AD68-4CA2-5847-956D-8A73BF58E9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057" y="3956581"/>
            <a:ext cx="417425" cy="4174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7733AF5-B7C3-334D-A1D7-5C23029917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5923" y="3998418"/>
            <a:ext cx="903432" cy="394355"/>
          </a:xfrm>
          <a:prstGeom prst="rect">
            <a:avLst/>
          </a:prstGeom>
        </p:spPr>
      </p:pic>
      <p:sp>
        <p:nvSpPr>
          <p:cNvPr id="10" name="Google Shape;103;p14">
            <a:extLst>
              <a:ext uri="{FF2B5EF4-FFF2-40B4-BE49-F238E27FC236}">
                <a16:creationId xmlns:a16="http://schemas.microsoft.com/office/drawing/2014/main" id="{F0FDFD3D-321E-4144-B3E8-906BDACA2075}"/>
              </a:ext>
            </a:extLst>
          </p:cNvPr>
          <p:cNvSpPr txBox="1">
            <a:spLocks/>
          </p:cNvSpPr>
          <p:nvPr/>
        </p:nvSpPr>
        <p:spPr>
          <a:xfrm>
            <a:off x="1554480" y="3772277"/>
            <a:ext cx="6244046" cy="894900"/>
          </a:xfrm>
          <a:prstGeom prst="rect">
            <a:avLst/>
          </a:prstGeom>
          <a:solidFill>
            <a:srgbClr val="CE17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fr-FR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métiers techniques  relèvent les défis du futur</a:t>
            </a:r>
          </a:p>
        </p:txBody>
      </p:sp>
      <p:sp>
        <p:nvSpPr>
          <p:cNvPr id="2" name="Text Box 13">
            <a:extLst>
              <a:ext uri="{FF2B5EF4-FFF2-40B4-BE49-F238E27FC236}">
                <a16:creationId xmlns:a16="http://schemas.microsoft.com/office/drawing/2014/main" id="{119786EC-38B0-5DD3-416C-AF56A07F2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3733" y="4735417"/>
            <a:ext cx="2819305" cy="25736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Sources Enquêtes IESF 2023 et CGE 2023</a:t>
            </a:r>
          </a:p>
        </p:txBody>
      </p:sp>
    </p:spTree>
    <p:extLst>
      <p:ext uri="{BB962C8B-B14F-4D97-AF65-F5344CB8AC3E}">
        <p14:creationId xmlns:p14="http://schemas.microsoft.com/office/powerpoint/2010/main" val="428594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>
            <a:extLst>
              <a:ext uri="{FF2B5EF4-FFF2-40B4-BE49-F238E27FC236}">
                <a16:creationId xmlns:a16="http://schemas.microsoft.com/office/drawing/2014/main" id="{DBA2A6DE-B6AF-924F-886F-DF241C503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4922182" cy="32769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5">
            <a:extLst>
              <a:ext uri="{FF2B5EF4-FFF2-40B4-BE49-F238E27FC236}">
                <a16:creationId xmlns:a16="http://schemas.microsoft.com/office/drawing/2014/main" id="{FB26CBDB-136B-B244-9515-1AC839AE9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63818"/>
            <a:ext cx="3673486" cy="2442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6">
            <a:extLst>
              <a:ext uri="{FF2B5EF4-FFF2-40B4-BE49-F238E27FC236}">
                <a16:creationId xmlns:a16="http://schemas.microsoft.com/office/drawing/2014/main" id="{C0BA709F-EAA9-044C-A1BF-20CA1FA4C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83350" y="2004298"/>
            <a:ext cx="4654469" cy="31017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8">
            <a:extLst>
              <a:ext uri="{FF2B5EF4-FFF2-40B4-BE49-F238E27FC236}">
                <a16:creationId xmlns:a16="http://schemas.microsoft.com/office/drawing/2014/main" id="{C10F7A78-66B1-5A4E-8AB6-A6D30D46E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2400" y="2041740"/>
            <a:ext cx="2271600" cy="3101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 19" descr="A 03.JPG">
            <a:extLst>
              <a:ext uri="{FF2B5EF4-FFF2-40B4-BE49-F238E27FC236}">
                <a16:creationId xmlns:a16="http://schemas.microsoft.com/office/drawing/2014/main" id="{DA5FFE38-21B8-2848-98B6-D3339CBA6A8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r="2548" b="2638"/>
          <a:stretch>
            <a:fillRect/>
          </a:stretch>
        </p:blipFill>
        <p:spPr>
          <a:xfrm>
            <a:off x="4739281" y="0"/>
            <a:ext cx="4404719" cy="2269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 20" descr="A 04.JPG">
            <a:extLst>
              <a:ext uri="{FF2B5EF4-FFF2-40B4-BE49-F238E27FC236}">
                <a16:creationId xmlns:a16="http://schemas.microsoft.com/office/drawing/2014/main" id="{319BE72F-7F66-4C42-8280-DCBF97A91846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96485" y="1132036"/>
            <a:ext cx="3099425" cy="16696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9" name="Google Shape;101;p14">
            <a:extLst>
              <a:ext uri="{FF2B5EF4-FFF2-40B4-BE49-F238E27FC236}">
                <a16:creationId xmlns:a16="http://schemas.microsoft.com/office/drawing/2014/main" id="{D9FCD95D-54CD-9A46-B6C3-7643096B2C7B}"/>
              </a:ext>
            </a:extLst>
          </p:cNvPr>
          <p:cNvCxnSpPr>
            <a:cxnSpLocks/>
          </p:cNvCxnSpPr>
          <p:nvPr/>
        </p:nvCxnSpPr>
        <p:spPr>
          <a:xfrm>
            <a:off x="-26993" y="4326592"/>
            <a:ext cx="2019416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Google Shape;103;p14">
            <a:extLst>
              <a:ext uri="{FF2B5EF4-FFF2-40B4-BE49-F238E27FC236}">
                <a16:creationId xmlns:a16="http://schemas.microsoft.com/office/drawing/2014/main" id="{F0FDFD3D-321E-4144-B3E8-906BDACA2075}"/>
              </a:ext>
            </a:extLst>
          </p:cNvPr>
          <p:cNvSpPr txBox="1">
            <a:spLocks/>
          </p:cNvSpPr>
          <p:nvPr/>
        </p:nvSpPr>
        <p:spPr>
          <a:xfrm>
            <a:off x="1992423" y="4063333"/>
            <a:ext cx="5367222" cy="526518"/>
          </a:xfrm>
          <a:prstGeom prst="rect">
            <a:avLst/>
          </a:prstGeom>
          <a:solidFill>
            <a:srgbClr val="CE17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fr-FR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Énergies</a:t>
            </a:r>
          </a:p>
        </p:txBody>
      </p:sp>
      <p:cxnSp>
        <p:nvCxnSpPr>
          <p:cNvPr id="11" name="Google Shape;104;p14">
            <a:extLst>
              <a:ext uri="{FF2B5EF4-FFF2-40B4-BE49-F238E27FC236}">
                <a16:creationId xmlns:a16="http://schemas.microsoft.com/office/drawing/2014/main" id="{10EEA449-DA35-084A-8033-687A9267641F}"/>
              </a:ext>
            </a:extLst>
          </p:cNvPr>
          <p:cNvCxnSpPr>
            <a:cxnSpLocks/>
          </p:cNvCxnSpPr>
          <p:nvPr/>
        </p:nvCxnSpPr>
        <p:spPr>
          <a:xfrm>
            <a:off x="7386638" y="4333340"/>
            <a:ext cx="1757362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Google Shape;16;p3">
            <a:extLst>
              <a:ext uri="{FF2B5EF4-FFF2-40B4-BE49-F238E27FC236}">
                <a16:creationId xmlns:a16="http://schemas.microsoft.com/office/drawing/2014/main" id="{05075646-FE0C-C848-8744-8EEEED7CD7D6}"/>
              </a:ext>
            </a:extLst>
          </p:cNvPr>
          <p:cNvSpPr/>
          <p:nvPr/>
        </p:nvSpPr>
        <p:spPr>
          <a:xfrm>
            <a:off x="743728" y="4063333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F5FE2F-3159-1241-B1AD-E755302DCD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8515" y="4109093"/>
            <a:ext cx="417425" cy="41742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0472901-7295-CB40-A220-2DC553F9A8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41340" y="4127399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371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>
            <a:extLst>
              <a:ext uri="{FF2B5EF4-FFF2-40B4-BE49-F238E27FC236}">
                <a16:creationId xmlns:a16="http://schemas.microsoft.com/office/drawing/2014/main" id="{978C99C5-F233-E649-B016-937F44792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9337" y="28664"/>
            <a:ext cx="4663761" cy="30808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1B28C8D4-6751-9B48-BD0A-2C602FDA5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870" y="86357"/>
            <a:ext cx="4382467" cy="3131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6D6FE707-9BA9-7849-9A13-27D4FF3FA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84458" y="2607703"/>
            <a:ext cx="3428640" cy="2449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Image 23" descr="Agri 01.JPG">
            <a:extLst>
              <a:ext uri="{FF2B5EF4-FFF2-40B4-BE49-F238E27FC236}">
                <a16:creationId xmlns:a16="http://schemas.microsoft.com/office/drawing/2014/main" id="{C6FBB5DE-C088-A045-92FB-99E23334EB1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l="886"/>
          <a:stretch>
            <a:fillRect/>
          </a:stretch>
        </p:blipFill>
        <p:spPr>
          <a:xfrm>
            <a:off x="66870" y="3184935"/>
            <a:ext cx="6437529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Image 24" descr="Agri 02.JPG">
            <a:extLst>
              <a:ext uri="{FF2B5EF4-FFF2-40B4-BE49-F238E27FC236}">
                <a16:creationId xmlns:a16="http://schemas.microsoft.com/office/drawing/2014/main" id="{D60E0E5F-BEA7-C04D-9271-71010C8BD53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30909" y="2064037"/>
            <a:ext cx="3240360" cy="11789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9" name="Google Shape;101;p14">
            <a:extLst>
              <a:ext uri="{FF2B5EF4-FFF2-40B4-BE49-F238E27FC236}">
                <a16:creationId xmlns:a16="http://schemas.microsoft.com/office/drawing/2014/main" id="{D9FCD95D-54CD-9A46-B6C3-7643096B2C7B}"/>
              </a:ext>
            </a:extLst>
          </p:cNvPr>
          <p:cNvCxnSpPr>
            <a:cxnSpLocks/>
          </p:cNvCxnSpPr>
          <p:nvPr/>
        </p:nvCxnSpPr>
        <p:spPr>
          <a:xfrm>
            <a:off x="66870" y="609365"/>
            <a:ext cx="2019416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Google Shape;103;p14">
            <a:extLst>
              <a:ext uri="{FF2B5EF4-FFF2-40B4-BE49-F238E27FC236}">
                <a16:creationId xmlns:a16="http://schemas.microsoft.com/office/drawing/2014/main" id="{F0FDFD3D-321E-4144-B3E8-906BDACA2075}"/>
              </a:ext>
            </a:extLst>
          </p:cNvPr>
          <p:cNvSpPr txBox="1">
            <a:spLocks/>
          </p:cNvSpPr>
          <p:nvPr/>
        </p:nvSpPr>
        <p:spPr>
          <a:xfrm>
            <a:off x="1941154" y="347719"/>
            <a:ext cx="5367222" cy="526518"/>
          </a:xfrm>
          <a:prstGeom prst="rect">
            <a:avLst/>
          </a:prstGeom>
          <a:solidFill>
            <a:srgbClr val="CE17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fr-FR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L’environnement</a:t>
            </a:r>
          </a:p>
        </p:txBody>
      </p:sp>
      <p:cxnSp>
        <p:nvCxnSpPr>
          <p:cNvPr id="11" name="Google Shape;104;p14">
            <a:extLst>
              <a:ext uri="{FF2B5EF4-FFF2-40B4-BE49-F238E27FC236}">
                <a16:creationId xmlns:a16="http://schemas.microsoft.com/office/drawing/2014/main" id="{10EEA449-DA35-084A-8033-687A9267641F}"/>
              </a:ext>
            </a:extLst>
          </p:cNvPr>
          <p:cNvCxnSpPr>
            <a:cxnSpLocks/>
          </p:cNvCxnSpPr>
          <p:nvPr/>
        </p:nvCxnSpPr>
        <p:spPr>
          <a:xfrm>
            <a:off x="7308376" y="609365"/>
            <a:ext cx="1757362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Google Shape;16;p3">
            <a:extLst>
              <a:ext uri="{FF2B5EF4-FFF2-40B4-BE49-F238E27FC236}">
                <a16:creationId xmlns:a16="http://schemas.microsoft.com/office/drawing/2014/main" id="{05075646-FE0C-C848-8744-8EEEED7CD7D6}"/>
              </a:ext>
            </a:extLst>
          </p:cNvPr>
          <p:cNvSpPr/>
          <p:nvPr/>
        </p:nvSpPr>
        <p:spPr>
          <a:xfrm>
            <a:off x="476128" y="347719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F5FE2F-3159-1241-B1AD-E755302DCD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916" y="400652"/>
            <a:ext cx="417425" cy="4174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BFE2222-CFFB-9648-B2DD-04B79CB9E2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28372" y="400652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7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A 010.JPG">
            <a:extLst>
              <a:ext uri="{FF2B5EF4-FFF2-40B4-BE49-F238E27FC236}">
                <a16:creationId xmlns:a16="http://schemas.microsoft.com/office/drawing/2014/main" id="{38600AD3-1F9E-D94F-9ED1-44D75A5BB10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b="4578"/>
          <a:stretch>
            <a:fillRect/>
          </a:stretch>
        </p:blipFill>
        <p:spPr>
          <a:xfrm>
            <a:off x="54470" y="1828809"/>
            <a:ext cx="6269558" cy="32477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 12" descr="viaduc_millau.jpg">
            <a:extLst>
              <a:ext uri="{FF2B5EF4-FFF2-40B4-BE49-F238E27FC236}">
                <a16:creationId xmlns:a16="http://schemas.microsoft.com/office/drawing/2014/main" id="{A2398D01-577F-3042-A496-0747C340C0A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470" y="-1"/>
            <a:ext cx="4772720" cy="3191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Image 16" descr="A 05.JPG">
            <a:extLst>
              <a:ext uri="{FF2B5EF4-FFF2-40B4-BE49-F238E27FC236}">
                <a16:creationId xmlns:a16="http://schemas.microsoft.com/office/drawing/2014/main" id="{642766F0-C9F9-8B44-8238-2C5D558A66F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92138" y="-1"/>
            <a:ext cx="5086356" cy="3573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BD55A7-416D-0B47-BFD9-E847809DC0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028" y="1597002"/>
            <a:ext cx="2765540" cy="34795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2" name="Google Shape;101;p14">
            <a:extLst>
              <a:ext uri="{FF2B5EF4-FFF2-40B4-BE49-F238E27FC236}">
                <a16:creationId xmlns:a16="http://schemas.microsoft.com/office/drawing/2014/main" id="{05F98AFE-67AB-4133-8709-E690185D1FA1}"/>
              </a:ext>
            </a:extLst>
          </p:cNvPr>
          <p:cNvCxnSpPr>
            <a:cxnSpLocks/>
          </p:cNvCxnSpPr>
          <p:nvPr/>
        </p:nvCxnSpPr>
        <p:spPr>
          <a:xfrm>
            <a:off x="98322" y="4452545"/>
            <a:ext cx="2019416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Google Shape;103;p14">
            <a:extLst>
              <a:ext uri="{FF2B5EF4-FFF2-40B4-BE49-F238E27FC236}">
                <a16:creationId xmlns:a16="http://schemas.microsoft.com/office/drawing/2014/main" id="{F0FDFD3D-321E-4144-B3E8-906BDACA2075}"/>
              </a:ext>
            </a:extLst>
          </p:cNvPr>
          <p:cNvSpPr txBox="1">
            <a:spLocks/>
          </p:cNvSpPr>
          <p:nvPr/>
        </p:nvSpPr>
        <p:spPr>
          <a:xfrm>
            <a:off x="2117738" y="4058726"/>
            <a:ext cx="4594522" cy="840491"/>
          </a:xfrm>
          <a:prstGeom prst="rect">
            <a:avLst/>
          </a:prstGeom>
          <a:solidFill>
            <a:srgbClr val="CE17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fr-FR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Bâtiment et les Travaux publics</a:t>
            </a:r>
          </a:p>
        </p:txBody>
      </p:sp>
      <p:cxnSp>
        <p:nvCxnSpPr>
          <p:cNvPr id="14" name="Google Shape;104;p14">
            <a:extLst>
              <a:ext uri="{FF2B5EF4-FFF2-40B4-BE49-F238E27FC236}">
                <a16:creationId xmlns:a16="http://schemas.microsoft.com/office/drawing/2014/main" id="{E337DF11-E3C1-48AD-8CE5-288DF06B09D1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6712260" y="4478972"/>
            <a:ext cx="2340638" cy="5955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Google Shape;16;p3">
            <a:extLst>
              <a:ext uri="{FF2B5EF4-FFF2-40B4-BE49-F238E27FC236}">
                <a16:creationId xmlns:a16="http://schemas.microsoft.com/office/drawing/2014/main" id="{05075646-FE0C-C848-8744-8EEEED7CD7D6}"/>
              </a:ext>
            </a:extLst>
          </p:cNvPr>
          <p:cNvSpPr/>
          <p:nvPr/>
        </p:nvSpPr>
        <p:spPr>
          <a:xfrm>
            <a:off x="720000" y="4195472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F5FE2F-3159-1241-B1AD-E755302DCD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057" y="4243832"/>
            <a:ext cx="417425" cy="41742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C30C643-510F-194E-AD0A-4411C678F2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94227" y="4266902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02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D8322BDA-0B83-D24B-A114-FF1B25B84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083" y="3903972"/>
            <a:ext cx="420605" cy="4206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8BF604-4A4F-6C6D-1C18-43AF3AC321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7" y="0"/>
            <a:ext cx="912578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53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D8322BDA-0B83-D24B-A114-FF1B25B84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083" y="3903972"/>
            <a:ext cx="420605" cy="420605"/>
          </a:xfrm>
          <a:prstGeom prst="rect">
            <a:avLst/>
          </a:prstGeom>
        </p:spPr>
      </p:pic>
      <p:cxnSp>
        <p:nvCxnSpPr>
          <p:cNvPr id="11" name="Google Shape;104;p14">
            <a:extLst>
              <a:ext uri="{FF2B5EF4-FFF2-40B4-BE49-F238E27FC236}">
                <a16:creationId xmlns:a16="http://schemas.microsoft.com/office/drawing/2014/main" id="{10EEA449-DA35-084A-8033-687A9267641F}"/>
              </a:ext>
            </a:extLst>
          </p:cNvPr>
          <p:cNvCxnSpPr>
            <a:cxnSpLocks/>
          </p:cNvCxnSpPr>
          <p:nvPr/>
        </p:nvCxnSpPr>
        <p:spPr>
          <a:xfrm>
            <a:off x="6947320" y="2484368"/>
            <a:ext cx="2166120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4FB0D0F7-FFC4-D826-7C31-667A3FEF1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94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D8322BDA-0B83-D24B-A114-FF1B25B84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083" y="3903972"/>
            <a:ext cx="420605" cy="420605"/>
          </a:xfrm>
          <a:prstGeom prst="rect">
            <a:avLst/>
          </a:prstGeom>
        </p:spPr>
      </p:pic>
      <p:cxnSp>
        <p:nvCxnSpPr>
          <p:cNvPr id="11" name="Google Shape;104;p14">
            <a:extLst>
              <a:ext uri="{FF2B5EF4-FFF2-40B4-BE49-F238E27FC236}">
                <a16:creationId xmlns:a16="http://schemas.microsoft.com/office/drawing/2014/main" id="{10EEA449-DA35-084A-8033-687A9267641F}"/>
              </a:ext>
            </a:extLst>
          </p:cNvPr>
          <p:cNvCxnSpPr>
            <a:cxnSpLocks/>
          </p:cNvCxnSpPr>
          <p:nvPr/>
        </p:nvCxnSpPr>
        <p:spPr>
          <a:xfrm>
            <a:off x="6786492" y="4577389"/>
            <a:ext cx="2239412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" name="Google Shape;101;p14">
            <a:extLst>
              <a:ext uri="{FF2B5EF4-FFF2-40B4-BE49-F238E27FC236}">
                <a16:creationId xmlns:a16="http://schemas.microsoft.com/office/drawing/2014/main" id="{D9FCD95D-54CD-9A46-B6C3-7643096B2C7B}"/>
              </a:ext>
            </a:extLst>
          </p:cNvPr>
          <p:cNvCxnSpPr>
            <a:cxnSpLocks/>
          </p:cNvCxnSpPr>
          <p:nvPr/>
        </p:nvCxnSpPr>
        <p:spPr>
          <a:xfrm>
            <a:off x="0" y="4577389"/>
            <a:ext cx="2184562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30C0EF86-FDBD-17BD-1793-CCC65E4D2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57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Google Shape;101;p14">
            <a:extLst>
              <a:ext uri="{FF2B5EF4-FFF2-40B4-BE49-F238E27FC236}">
                <a16:creationId xmlns:a16="http://schemas.microsoft.com/office/drawing/2014/main" id="{D9FCD95D-54CD-9A46-B6C3-7643096B2C7B}"/>
              </a:ext>
            </a:extLst>
          </p:cNvPr>
          <p:cNvCxnSpPr>
            <a:cxnSpLocks/>
          </p:cNvCxnSpPr>
          <p:nvPr/>
        </p:nvCxnSpPr>
        <p:spPr>
          <a:xfrm>
            <a:off x="66870" y="4484361"/>
            <a:ext cx="2019416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04;p14">
            <a:extLst>
              <a:ext uri="{FF2B5EF4-FFF2-40B4-BE49-F238E27FC236}">
                <a16:creationId xmlns:a16="http://schemas.microsoft.com/office/drawing/2014/main" id="{10EEA449-DA35-084A-8033-687A9267641F}"/>
              </a:ext>
            </a:extLst>
          </p:cNvPr>
          <p:cNvCxnSpPr>
            <a:cxnSpLocks/>
          </p:cNvCxnSpPr>
          <p:nvPr/>
        </p:nvCxnSpPr>
        <p:spPr>
          <a:xfrm>
            <a:off x="7386638" y="4516654"/>
            <a:ext cx="1757362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88D29C38-28B8-D9A9-B61F-68DF86517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16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Google Shape;101;p14">
            <a:extLst>
              <a:ext uri="{FF2B5EF4-FFF2-40B4-BE49-F238E27FC236}">
                <a16:creationId xmlns:a16="http://schemas.microsoft.com/office/drawing/2014/main" id="{D9FCD95D-54CD-9A46-B6C3-7643096B2C7B}"/>
              </a:ext>
            </a:extLst>
          </p:cNvPr>
          <p:cNvCxnSpPr>
            <a:cxnSpLocks/>
          </p:cNvCxnSpPr>
          <p:nvPr/>
        </p:nvCxnSpPr>
        <p:spPr>
          <a:xfrm>
            <a:off x="145089" y="4556967"/>
            <a:ext cx="2019416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04;p14">
            <a:extLst>
              <a:ext uri="{FF2B5EF4-FFF2-40B4-BE49-F238E27FC236}">
                <a16:creationId xmlns:a16="http://schemas.microsoft.com/office/drawing/2014/main" id="{10EEA449-DA35-084A-8033-687A9267641F}"/>
              </a:ext>
            </a:extLst>
          </p:cNvPr>
          <p:cNvCxnSpPr>
            <a:cxnSpLocks/>
          </p:cNvCxnSpPr>
          <p:nvPr/>
        </p:nvCxnSpPr>
        <p:spPr>
          <a:xfrm>
            <a:off x="7369890" y="4556967"/>
            <a:ext cx="1697315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56539C3F-0C35-446A-554A-4D4B339F5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55"/>
            <a:ext cx="9144000" cy="512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660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66594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714842" y="154974"/>
            <a:ext cx="5859283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 métiers multiples et variés</a:t>
            </a:r>
            <a:endParaRPr sz="24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7515922" y="774000"/>
            <a:ext cx="1636524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B5F982-9072-0A45-8AEA-EFE8BAEFF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732" y="600675"/>
            <a:ext cx="411529" cy="41015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C03A182-4B21-1649-B173-5E0DD355E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7C3B2-CC1B-40A8-963B-B2944BEF9C8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66" t="28932" r="3516" b="15048"/>
          <a:stretch/>
        </p:blipFill>
        <p:spPr>
          <a:xfrm>
            <a:off x="529045" y="1339715"/>
            <a:ext cx="8085909" cy="28814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299843-507B-43E1-8BFD-ED304B3E28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045" y="3611889"/>
            <a:ext cx="3768634" cy="111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34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66594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7515922" y="774000"/>
            <a:ext cx="1636524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Google Shape;171;p20">
            <a:extLst>
              <a:ext uri="{FF2B5EF4-FFF2-40B4-BE49-F238E27FC236}">
                <a16:creationId xmlns:a16="http://schemas.microsoft.com/office/drawing/2014/main" id="{3BC4C7B7-73DF-F045-A915-4B57E43CD783}"/>
              </a:ext>
            </a:extLst>
          </p:cNvPr>
          <p:cNvSpPr txBox="1">
            <a:spLocks/>
          </p:cNvSpPr>
          <p:nvPr/>
        </p:nvSpPr>
        <p:spPr>
          <a:xfrm>
            <a:off x="3113524" y="1425682"/>
            <a:ext cx="5807379" cy="2435700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spcBef>
                <a:spcPts val="600"/>
              </a:spcBef>
            </a:pPr>
            <a:r>
              <a:rPr lang="fr-FR" sz="21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Sont recherchées : l’</a:t>
            </a:r>
            <a:r>
              <a:rPr lang="fr-FR" sz="21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adaptabilité</a:t>
            </a:r>
            <a:r>
              <a:rPr lang="fr-FR" sz="21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et l’agilité, l’esprit d’équipe, la </a:t>
            </a:r>
            <a:r>
              <a:rPr lang="fr-FR" sz="21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rigueur</a:t>
            </a:r>
            <a:r>
              <a:rPr lang="fr-FR" sz="21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et l’organisation, </a:t>
            </a:r>
            <a:r>
              <a:rPr lang="fr-FR" sz="21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l’empathie </a:t>
            </a:r>
            <a:r>
              <a:rPr lang="fr-FR" sz="2100" b="1" i="1" dirty="0">
                <a:solidFill>
                  <a:schemeClr val="tx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et</a:t>
            </a:r>
            <a:r>
              <a:rPr lang="fr-FR" sz="21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l’écoute, le dynamisme… </a:t>
            </a:r>
          </a:p>
          <a:p>
            <a:pPr algn="just">
              <a:spcBef>
                <a:spcPts val="600"/>
              </a:spcBef>
            </a:pPr>
            <a:r>
              <a:rPr lang="fr-FR" sz="21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Viennent ensuite : la </a:t>
            </a:r>
            <a:r>
              <a:rPr lang="fr-FR" sz="21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motivation</a:t>
            </a:r>
            <a:r>
              <a:rPr lang="fr-FR" sz="21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, la curiosité, </a:t>
            </a:r>
            <a:r>
              <a:rPr lang="fr-FR" sz="2100" b="1" i="1" dirty="0">
                <a:solidFill>
                  <a:schemeClr val="tx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l’</a:t>
            </a:r>
            <a:r>
              <a:rPr lang="fr-FR" sz="21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ouverture culturelle</a:t>
            </a:r>
            <a:r>
              <a:rPr lang="fr-FR" sz="21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, l’esprit d’entreprendre, la créativité,  l’</a:t>
            </a:r>
            <a:r>
              <a:rPr lang="fr-FR" sz="21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inventivité</a:t>
            </a:r>
            <a:r>
              <a:rPr lang="fr-FR" sz="21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, la </a:t>
            </a:r>
            <a:r>
              <a:rPr lang="fr-FR" sz="21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gestion du stress</a:t>
            </a:r>
            <a:r>
              <a:rPr lang="fr-FR" sz="21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, la confiance en soi et l’</a:t>
            </a:r>
            <a:r>
              <a:rPr lang="fr-FR" sz="21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optimisme…</a:t>
            </a:r>
            <a:endParaRPr lang="en" sz="21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fr-FR" sz="21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                             Savoir - Devenir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B5F982-9072-0A45-8AEA-EFE8BAEFF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732" y="600675"/>
            <a:ext cx="411529" cy="41015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C03A182-4B21-1649-B173-5E0DD355E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D6E649-BC3D-40F9-95B8-09520D75BD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73" t="2313" r="3569" b="2985"/>
          <a:stretch/>
        </p:blipFill>
        <p:spPr>
          <a:xfrm>
            <a:off x="186490" y="1629851"/>
            <a:ext cx="2940298" cy="2739646"/>
          </a:xfrm>
          <a:prstGeom prst="rect">
            <a:avLst/>
          </a:prstGeom>
        </p:spPr>
      </p:pic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11E17B3D-BBF9-4C19-A3E0-D5540E8BD9DE}"/>
              </a:ext>
            </a:extLst>
          </p:cNvPr>
          <p:cNvSpPr/>
          <p:nvPr/>
        </p:nvSpPr>
        <p:spPr>
          <a:xfrm>
            <a:off x="4173583" y="4321072"/>
            <a:ext cx="1064623" cy="303179"/>
          </a:xfrm>
          <a:prstGeom prst="rightArrow">
            <a:avLst/>
          </a:prstGeom>
          <a:solidFill>
            <a:schemeClr val="accent2"/>
          </a:solidFill>
          <a:ln>
            <a:solidFill>
              <a:srgbClr val="004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Google Shape;103;p14">
            <a:extLst>
              <a:ext uri="{FF2B5EF4-FFF2-40B4-BE49-F238E27FC236}">
                <a16:creationId xmlns:a16="http://schemas.microsoft.com/office/drawing/2014/main" id="{A43A43DF-A7E5-CF95-5B44-A3D1B3C12B6E}"/>
              </a:ext>
            </a:extLst>
          </p:cNvPr>
          <p:cNvSpPr txBox="1">
            <a:spLocks/>
          </p:cNvSpPr>
          <p:nvPr/>
        </p:nvSpPr>
        <p:spPr>
          <a:xfrm>
            <a:off x="1656639" y="154974"/>
            <a:ext cx="603770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1" i="0" u="none" strike="noStrike" cap="none">
                <a:solidFill>
                  <a:srgbClr val="000000"/>
                </a:solidFill>
                <a:latin typeface="Bangla MN" pitchFamily="2" charset="0"/>
                <a:ea typeface="Verdana" panose="020B0604030504040204" pitchFamily="34" charset="0"/>
                <a:cs typeface="Bangla MN" pitchFamily="2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fr-FR" sz="3000">
                <a:solidFill>
                  <a:schemeClr val="accent2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Les qualités requises</a:t>
            </a:r>
            <a:br>
              <a:rPr lang="fr-FR" sz="3000">
                <a:solidFill>
                  <a:schemeClr val="accent2"/>
                </a:solidFill>
                <a:latin typeface="Verdana" panose="020B0604030504040204" pitchFamily="34" charset="0"/>
                <a:cs typeface="Verdana" panose="020B0604030504040204" pitchFamily="34" charset="0"/>
              </a:rPr>
            </a:br>
            <a:r>
              <a:rPr lang="fr-FR" sz="3000">
                <a:solidFill>
                  <a:schemeClr val="accent2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pour être Ingénieur</a:t>
            </a:r>
            <a:endParaRPr lang="fr-FR" sz="3000" dirty="0">
              <a:solidFill>
                <a:schemeClr val="accent2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34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2614088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553149" y="194100"/>
            <a:ext cx="603770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métiers</a:t>
            </a: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523463" y="774001"/>
            <a:ext cx="2628983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43B48D-DB64-A54D-87F6-60AC21D4DA5B}"/>
              </a:ext>
            </a:extLst>
          </p:cNvPr>
          <p:cNvSpPr/>
          <p:nvPr/>
        </p:nvSpPr>
        <p:spPr>
          <a:xfrm>
            <a:off x="1045237" y="1248230"/>
            <a:ext cx="7512207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Clr>
                <a:srgbClr val="CE173D"/>
              </a:buClr>
            </a:pP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Recherche 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/ Développement / Méthodes / Production / Qualité / Logistique / Essai / Système / Projet / Conseil / Statistique / Technico-commercial / Hygiène, Sécurité, Environnement, ...</a:t>
            </a:r>
            <a:b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</a:br>
            <a:endParaRPr lang="fr-FR" sz="22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lvl="0">
              <a:spcBef>
                <a:spcPts val="600"/>
              </a:spcBef>
              <a:buClr>
                <a:srgbClr val="CE173D"/>
              </a:buClr>
            </a:pP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Risk Manager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, Data Scientist, Architecte Réseau, Trader, ingénieur médical, ingénieur pharmacien, </a:t>
            </a:r>
          </a:p>
          <a:p>
            <a:pPr lvl="0">
              <a:buClr>
                <a:srgbClr val="CE173D"/>
              </a:buClr>
            </a:pP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Ingénieur architecte, …</a:t>
            </a:r>
          </a:p>
          <a:p>
            <a:pPr lvl="0">
              <a:buClr>
                <a:srgbClr val="CE173D"/>
              </a:buClr>
            </a:pPr>
            <a:endParaRPr lang="fr-FR" sz="22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lvl="0">
              <a:buClr>
                <a:srgbClr val="CE173D"/>
              </a:buClr>
            </a:pPr>
            <a:r>
              <a:rPr lang="fr-FR" sz="2200" b="1" i="1" dirty="0">
                <a:solidFill>
                  <a:srgbClr val="0043FF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Un avenir professionnel </a:t>
            </a:r>
            <a:r>
              <a:rPr lang="fr-FR" sz="2200" b="1" i="1" dirty="0">
                <a:solidFill>
                  <a:srgbClr val="CE173D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évolutif et attrayant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90A7787-FF9F-D747-ACE3-0B1D168A7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732" y="600675"/>
            <a:ext cx="411529" cy="41015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B49A04C-CD1A-ED4D-8FCA-A54F691B1D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54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2020243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553149" y="194100"/>
            <a:ext cx="603770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fonctions </a:t>
            </a:r>
            <a:b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différentes fonctions</a:t>
            </a: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7199194" y="774000"/>
            <a:ext cx="1953252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Google Shape;171;p20">
            <a:extLst>
              <a:ext uri="{FF2B5EF4-FFF2-40B4-BE49-F238E27FC236}">
                <a16:creationId xmlns:a16="http://schemas.microsoft.com/office/drawing/2014/main" id="{3BC4C7B7-73DF-F045-A915-4B57E43CD783}"/>
              </a:ext>
            </a:extLst>
          </p:cNvPr>
          <p:cNvSpPr txBox="1">
            <a:spLocks/>
          </p:cNvSpPr>
          <p:nvPr/>
        </p:nvSpPr>
        <p:spPr>
          <a:xfrm>
            <a:off x="450629" y="1892402"/>
            <a:ext cx="2017442" cy="2402465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  <a:buClr>
                <a:srgbClr val="CE173D"/>
              </a:buClr>
            </a:pP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Il ou elle travaille dans </a:t>
            </a: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des fonctions extrêmement variées</a:t>
            </a:r>
            <a:endParaRPr lang="fr-FR" sz="22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CE4BD3B8-02B5-C543-800C-CE839CE77D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3063189"/>
              </p:ext>
            </p:extLst>
          </p:nvPr>
        </p:nvGraphicFramePr>
        <p:xfrm>
          <a:off x="2888165" y="1494686"/>
          <a:ext cx="5174164" cy="33465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03BF4B11-84CC-BE42-8107-349B52AB4F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3732" y="600675"/>
            <a:ext cx="411529" cy="41015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D5D0B90-3D2F-3345-A022-B7A787CEFF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66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2381537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756015" y="774000"/>
            <a:ext cx="2366259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4905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bg1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7146B52-1708-7940-887E-F2A0BB116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22" y="491117"/>
            <a:ext cx="511911" cy="511911"/>
          </a:xfrm>
          <a:prstGeom prst="rect">
            <a:avLst/>
          </a:prstGeom>
        </p:spPr>
      </p:pic>
      <p:sp>
        <p:nvSpPr>
          <p:cNvPr id="16" name="Line 22">
            <a:extLst>
              <a:ext uri="{FF2B5EF4-FFF2-40B4-BE49-F238E27FC236}">
                <a16:creationId xmlns:a16="http://schemas.microsoft.com/office/drawing/2014/main" id="{89EF8321-3F22-E14F-BD82-2BA16C6930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7987" y="3446415"/>
            <a:ext cx="464451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1328FD91-E318-954A-8B39-356FB4289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8627" y="2247329"/>
            <a:ext cx="1243013" cy="11215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65425" tIns="32712" rIns="65425" bIns="32712"/>
          <a:lstStyle/>
          <a:p>
            <a:pPr algn="ctr">
              <a:defRPr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École</a:t>
            </a:r>
            <a:b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d’ingénieurs</a:t>
            </a:r>
            <a:br>
              <a:rPr lang="fr-FR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3 ans</a:t>
            </a:r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id="{55D30ACE-A8E6-7541-BD44-A1D4326E0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4340" y="3533204"/>
            <a:ext cx="1257300" cy="927837"/>
          </a:xfrm>
          <a:prstGeom prst="rect">
            <a:avLst/>
          </a:prstGeom>
          <a:solidFill>
            <a:srgbClr val="FFC000"/>
          </a:solidFill>
          <a:ln w="25400">
            <a:solidFill>
              <a:srgbClr val="000066"/>
            </a:solidFill>
            <a:miter lim="800000"/>
            <a:headEnd/>
            <a:tailEnd/>
          </a:ln>
        </p:spPr>
        <p:txBody>
          <a:bodyPr lIns="65425" tIns="32712" rIns="65425" bIns="32712"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Classes prépa en lycée</a:t>
            </a:r>
          </a:p>
          <a:p>
            <a:pPr algn="ctr">
              <a:defRPr/>
            </a:pPr>
            <a:r>
              <a:rPr lang="fr-FR" b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2 ans</a:t>
            </a:r>
            <a:endParaRPr lang="fr-FR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9">
            <a:extLst>
              <a:ext uri="{FF2B5EF4-FFF2-40B4-BE49-F238E27FC236}">
                <a16:creationId xmlns:a16="http://schemas.microsoft.com/office/drawing/2014/main" id="{979459BB-24B4-1341-BEB3-05B800494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6253" y="3104579"/>
            <a:ext cx="857250" cy="1345765"/>
          </a:xfrm>
          <a:prstGeom prst="rect">
            <a:avLst/>
          </a:prstGeom>
          <a:solidFill>
            <a:srgbClr val="0096FF"/>
          </a:solidFill>
          <a:ln w="25400">
            <a:solidFill>
              <a:srgbClr val="000066"/>
            </a:solidFill>
            <a:miter lim="800000"/>
            <a:headEnd/>
            <a:tailEnd/>
          </a:ln>
        </p:spPr>
        <p:txBody>
          <a:bodyPr lIns="65425" tIns="32712" rIns="65425" bIns="32712" anchor="ctr">
            <a:noAutofit/>
          </a:bodyPr>
          <a:lstStyle/>
          <a:p>
            <a:pPr algn="ctr">
              <a:defRPr/>
            </a:pPr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b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3 ans</a:t>
            </a:r>
          </a:p>
        </p:txBody>
      </p:sp>
      <p:sp>
        <p:nvSpPr>
          <p:cNvPr id="20" name="Text Box 10">
            <a:extLst>
              <a:ext uri="{FF2B5EF4-FFF2-40B4-BE49-F238E27FC236}">
                <a16:creationId xmlns:a16="http://schemas.microsoft.com/office/drawing/2014/main" id="{32174AE5-B79A-9D43-85F5-A5D506096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0659" y="3659330"/>
            <a:ext cx="927497" cy="773234"/>
          </a:xfrm>
          <a:prstGeom prst="rect">
            <a:avLst/>
          </a:prstGeom>
          <a:solidFill>
            <a:srgbClr val="0096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65425" tIns="32712" rIns="65425" bIns="32712" anchor="ctr">
            <a:noAutofit/>
          </a:bodyPr>
          <a:lstStyle/>
          <a:p>
            <a:pPr algn="ctr">
              <a:defRPr/>
            </a:pPr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BTS</a:t>
            </a:r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fr-FR" b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2 ans</a:t>
            </a:r>
          </a:p>
        </p:txBody>
      </p:sp>
      <p:sp>
        <p:nvSpPr>
          <p:cNvPr id="21" name="Text Box 13">
            <a:extLst>
              <a:ext uri="{FF2B5EF4-FFF2-40B4-BE49-F238E27FC236}">
                <a16:creationId xmlns:a16="http://schemas.microsoft.com/office/drawing/2014/main" id="{D4B78A15-C5D0-1F47-ACFA-0365B1547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4690" y="2247329"/>
            <a:ext cx="971550" cy="841486"/>
          </a:xfrm>
          <a:prstGeom prst="rect">
            <a:avLst/>
          </a:prstGeom>
          <a:solidFill>
            <a:srgbClr val="00B050"/>
          </a:solidFill>
          <a:ln w="25400">
            <a:solidFill>
              <a:srgbClr val="000066"/>
            </a:solidFill>
            <a:miter lim="800000"/>
            <a:headEnd/>
            <a:tailEnd/>
          </a:ln>
        </p:spPr>
        <p:txBody>
          <a:bodyPr lIns="65425" tIns="32712" rIns="65425" bIns="32712">
            <a:noAutofit/>
          </a:bodyPr>
          <a:lstStyle/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</a:t>
            </a:r>
          </a:p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defRPr/>
            </a:pPr>
            <a:r>
              <a:rPr lang="fr-FR" b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2 ans</a:t>
            </a:r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68E2F063-9C93-6142-8484-36393E25B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4691" y="1535177"/>
            <a:ext cx="964406" cy="4969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000066"/>
            </a:solidFill>
            <a:miter lim="800000"/>
            <a:headEnd/>
            <a:tailEnd/>
          </a:ln>
        </p:spPr>
        <p:txBody>
          <a:bodyPr lIns="65425" tIns="32712" rIns="65425" bIns="32712"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Doctorat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3 ans</a:t>
            </a:r>
          </a:p>
        </p:txBody>
      </p:sp>
      <p:sp>
        <p:nvSpPr>
          <p:cNvPr id="23" name="Line 16">
            <a:extLst>
              <a:ext uri="{FF2B5EF4-FFF2-40B4-BE49-F238E27FC236}">
                <a16:creationId xmlns:a16="http://schemas.microsoft.com/office/drawing/2014/main" id="{F2050169-21D8-5A46-9E64-6DF1D92A334D}"/>
              </a:ext>
            </a:extLst>
          </p:cNvPr>
          <p:cNvSpPr>
            <a:spLocks noChangeShapeType="1"/>
          </p:cNvSpPr>
          <p:nvPr/>
        </p:nvSpPr>
        <p:spPr bwMode="auto">
          <a:xfrm>
            <a:off x="2387987" y="3368897"/>
            <a:ext cx="0" cy="1714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Line 27">
            <a:extLst>
              <a:ext uri="{FF2B5EF4-FFF2-40B4-BE49-F238E27FC236}">
                <a16:creationId xmlns:a16="http://schemas.microsoft.com/office/drawing/2014/main" id="{A4E96012-F327-404A-AB06-B1A47D17DEF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9160" y="2117560"/>
            <a:ext cx="27003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Line 28">
            <a:extLst>
              <a:ext uri="{FF2B5EF4-FFF2-40B4-BE49-F238E27FC236}">
                <a16:creationId xmlns:a16="http://schemas.microsoft.com/office/drawing/2014/main" id="{826CC74D-E54C-1644-A545-37575800CE32}"/>
              </a:ext>
            </a:extLst>
          </p:cNvPr>
          <p:cNvSpPr>
            <a:spLocks noChangeShapeType="1"/>
          </p:cNvSpPr>
          <p:nvPr/>
        </p:nvSpPr>
        <p:spPr bwMode="auto">
          <a:xfrm>
            <a:off x="2387987" y="4474831"/>
            <a:ext cx="0" cy="114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Line 33">
            <a:extLst>
              <a:ext uri="{FF2B5EF4-FFF2-40B4-BE49-F238E27FC236}">
                <a16:creationId xmlns:a16="http://schemas.microsoft.com/office/drawing/2014/main" id="{10D07363-DF81-6C4E-825F-B4336F34C89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69160" y="4589133"/>
            <a:ext cx="4687268" cy="1069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Box 34">
            <a:extLst>
              <a:ext uri="{FF2B5EF4-FFF2-40B4-BE49-F238E27FC236}">
                <a16:creationId xmlns:a16="http://schemas.microsoft.com/office/drawing/2014/main" id="{12DDBFD0-1801-A948-887B-F24901CD5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892" y="4701300"/>
            <a:ext cx="4045918" cy="31228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65425" tIns="32712" rIns="65425" bIns="32712">
            <a:spAutoFit/>
          </a:bodyPr>
          <a:lstStyle/>
          <a:p>
            <a:pPr algn="ctr" defTabSz="684610"/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Terminale générale</a:t>
            </a:r>
          </a:p>
        </p:txBody>
      </p:sp>
      <p:sp>
        <p:nvSpPr>
          <p:cNvPr id="29" name="Text Box 38">
            <a:extLst>
              <a:ext uri="{FF2B5EF4-FFF2-40B4-BE49-F238E27FC236}">
                <a16:creationId xmlns:a16="http://schemas.microsoft.com/office/drawing/2014/main" id="{FFE83844-3A7E-BD48-9050-24EC882D8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704476"/>
            <a:ext cx="4687263" cy="31228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65425" tIns="32712" rIns="65425" bIns="32712">
            <a:spAutoFit/>
          </a:bodyPr>
          <a:lstStyle/>
          <a:p>
            <a:pPr algn="ctr" defTabSz="684610"/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Terminale technologique</a:t>
            </a:r>
          </a:p>
        </p:txBody>
      </p:sp>
      <p:sp>
        <p:nvSpPr>
          <p:cNvPr id="30" name="Text Box 39">
            <a:extLst>
              <a:ext uri="{FF2B5EF4-FFF2-40B4-BE49-F238E27FC236}">
                <a16:creationId xmlns:a16="http://schemas.microsoft.com/office/drawing/2014/main" id="{69EB8A81-A574-3F4F-B5B4-8CF765C43E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430" y="1183080"/>
            <a:ext cx="3538936" cy="55850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65425" tIns="32712" rIns="65425" bIns="32712">
            <a:spAutoFit/>
          </a:bodyPr>
          <a:lstStyle/>
          <a:p>
            <a:pPr defTabSz="684610">
              <a:buClr>
                <a:srgbClr val="FFC000"/>
              </a:buClr>
            </a:pPr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Recherche privée dans secteurs </a:t>
            </a:r>
          </a:p>
          <a:p>
            <a:pPr defTabSz="684610">
              <a:buClr>
                <a:srgbClr val="FFC000"/>
              </a:buClr>
            </a:pPr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Industrie &amp; Services</a:t>
            </a:r>
          </a:p>
        </p:txBody>
      </p:sp>
      <p:sp>
        <p:nvSpPr>
          <p:cNvPr id="31" name="Line 40">
            <a:extLst>
              <a:ext uri="{FF2B5EF4-FFF2-40B4-BE49-F238E27FC236}">
                <a16:creationId xmlns:a16="http://schemas.microsoft.com/office/drawing/2014/main" id="{11954A25-52C6-E04E-886F-CCC6ECA4B69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369160" y="1641328"/>
            <a:ext cx="886643" cy="46510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Line 41">
            <a:extLst>
              <a:ext uri="{FF2B5EF4-FFF2-40B4-BE49-F238E27FC236}">
                <a16:creationId xmlns:a16="http://schemas.microsoft.com/office/drawing/2014/main" id="{CCD64C2C-F0A2-2F4C-9D0B-D2DF80C2C8C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484551" y="1353492"/>
            <a:ext cx="1570374" cy="50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Box 6">
            <a:extLst>
              <a:ext uri="{FF2B5EF4-FFF2-40B4-BE49-F238E27FC236}">
                <a16:creationId xmlns:a16="http://schemas.microsoft.com/office/drawing/2014/main" id="{A7AAC52E-878B-FF45-8226-95E5497BF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1659" y="2247328"/>
            <a:ext cx="1232297" cy="221025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65425" tIns="32712" rIns="65425" bIns="32712"/>
          <a:lstStyle/>
          <a:p>
            <a:pPr algn="ctr">
              <a:defRPr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École</a:t>
            </a:r>
            <a:b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d’ingénieurs</a:t>
            </a:r>
            <a:b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avec prépas </a:t>
            </a:r>
            <a:b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intégrées</a:t>
            </a:r>
          </a:p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</a:p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mutualisées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fr-FR" b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5 ans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3652682C-BCD9-E645-A2B3-6ECE642C8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4690" y="3104579"/>
            <a:ext cx="971550" cy="1327984"/>
          </a:xfrm>
          <a:prstGeom prst="rect">
            <a:avLst/>
          </a:prstGeom>
          <a:solidFill>
            <a:srgbClr val="00B050"/>
          </a:solidFill>
          <a:ln w="25400">
            <a:solidFill>
              <a:srgbClr val="000066"/>
            </a:solidFill>
            <a:miter lim="800000"/>
            <a:headEnd/>
            <a:tailEnd/>
          </a:ln>
        </p:spPr>
        <p:txBody>
          <a:bodyPr lIns="65425" tIns="32712" rIns="65425" bIns="32712" anchor="ctr">
            <a:noAutofit/>
          </a:bodyPr>
          <a:lstStyle/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L3</a:t>
            </a:r>
          </a:p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L2</a:t>
            </a:r>
          </a:p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L1</a:t>
            </a:r>
          </a:p>
          <a:p>
            <a:pPr algn="ctr">
              <a:defRPr/>
            </a:pPr>
            <a:r>
              <a:rPr lang="fr-FR" b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3 ans</a:t>
            </a:r>
            <a:endParaRPr lang="fr-FR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Line 30">
            <a:extLst>
              <a:ext uri="{FF2B5EF4-FFF2-40B4-BE49-F238E27FC236}">
                <a16:creationId xmlns:a16="http://schemas.microsoft.com/office/drawing/2014/main" id="{BF8B3659-AFED-0645-B161-39B9D66CE9E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34596" y="4466209"/>
            <a:ext cx="0" cy="114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Line 28">
            <a:extLst>
              <a:ext uri="{FF2B5EF4-FFF2-40B4-BE49-F238E27FC236}">
                <a16:creationId xmlns:a16="http://schemas.microsoft.com/office/drawing/2014/main" id="{1F889E76-6C4E-BB43-8678-60B794C16D4A}"/>
              </a:ext>
            </a:extLst>
          </p:cNvPr>
          <p:cNvSpPr>
            <a:spLocks noChangeShapeType="1"/>
          </p:cNvSpPr>
          <p:nvPr/>
        </p:nvSpPr>
        <p:spPr bwMode="auto">
          <a:xfrm>
            <a:off x="5066893" y="4474830"/>
            <a:ext cx="0" cy="114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Line 28">
            <a:extLst>
              <a:ext uri="{FF2B5EF4-FFF2-40B4-BE49-F238E27FC236}">
                <a16:creationId xmlns:a16="http://schemas.microsoft.com/office/drawing/2014/main" id="{96CCD312-5A0D-F24F-8E50-CCE7DE03DDA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84878" y="4450443"/>
            <a:ext cx="0" cy="114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Line 28">
            <a:extLst>
              <a:ext uri="{FF2B5EF4-FFF2-40B4-BE49-F238E27FC236}">
                <a16:creationId xmlns:a16="http://schemas.microsoft.com/office/drawing/2014/main" id="{EBFC7F97-65C6-3A4D-A8A4-380F5DD11AF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9284" y="4450443"/>
            <a:ext cx="0" cy="114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Line 26">
            <a:extLst>
              <a:ext uri="{FF2B5EF4-FFF2-40B4-BE49-F238E27FC236}">
                <a16:creationId xmlns:a16="http://schemas.microsoft.com/office/drawing/2014/main" id="{1C13523E-1285-B049-AEFE-81BB439609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91418" y="4584060"/>
            <a:ext cx="0" cy="22545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Line 16">
            <a:extLst>
              <a:ext uri="{FF2B5EF4-FFF2-40B4-BE49-F238E27FC236}">
                <a16:creationId xmlns:a16="http://schemas.microsoft.com/office/drawing/2014/main" id="{4B9A4813-006E-9747-907F-0796B96EDAC6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9160" y="2117563"/>
            <a:ext cx="0" cy="1080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Line 16">
            <a:extLst>
              <a:ext uri="{FF2B5EF4-FFF2-40B4-BE49-F238E27FC236}">
                <a16:creationId xmlns:a16="http://schemas.microsoft.com/office/drawing/2014/main" id="{01F6A71C-1754-0F42-8965-82154C60A1C5}"/>
              </a:ext>
            </a:extLst>
          </p:cNvPr>
          <p:cNvSpPr>
            <a:spLocks noChangeShapeType="1"/>
          </p:cNvSpPr>
          <p:nvPr/>
        </p:nvSpPr>
        <p:spPr bwMode="auto">
          <a:xfrm>
            <a:off x="5066893" y="2032127"/>
            <a:ext cx="0" cy="22591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Line 16">
            <a:extLst>
              <a:ext uri="{FF2B5EF4-FFF2-40B4-BE49-F238E27FC236}">
                <a16:creationId xmlns:a16="http://schemas.microsoft.com/office/drawing/2014/main" id="{1D576DC4-167F-2244-943F-C5A25B33F35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27322" y="2133326"/>
            <a:ext cx="131" cy="1175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Line 16">
            <a:extLst>
              <a:ext uri="{FF2B5EF4-FFF2-40B4-BE49-F238E27FC236}">
                <a16:creationId xmlns:a16="http://schemas.microsoft.com/office/drawing/2014/main" id="{1A861796-AFF0-5946-AC36-271E0440DF4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53508" y="1381938"/>
            <a:ext cx="186" cy="11694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Line 40">
            <a:extLst>
              <a:ext uri="{FF2B5EF4-FFF2-40B4-BE49-F238E27FC236}">
                <a16:creationId xmlns:a16="http://schemas.microsoft.com/office/drawing/2014/main" id="{DB20205E-1A3D-1549-9CF4-771BEC48732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34540" y="1721290"/>
            <a:ext cx="1350150" cy="37804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Line 28">
            <a:extLst>
              <a:ext uri="{FF2B5EF4-FFF2-40B4-BE49-F238E27FC236}">
                <a16:creationId xmlns:a16="http://schemas.microsoft.com/office/drawing/2014/main" id="{9AEB31EE-89F2-C143-8129-12D4E7C3025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3676" y="3555598"/>
            <a:ext cx="0" cy="114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566234E7-9BC9-4E38-9BED-D448A62C2DBB}"/>
              </a:ext>
            </a:extLst>
          </p:cNvPr>
          <p:cNvSpPr txBox="1"/>
          <p:nvPr/>
        </p:nvSpPr>
        <p:spPr>
          <a:xfrm>
            <a:off x="6611133" y="3102873"/>
            <a:ext cx="937023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b="1" dirty="0">
              <a:solidFill>
                <a:schemeClr val="accent4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ATS</a:t>
            </a: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BDA4F615-D7C5-3E48-B0B3-62349AE78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537383" y="367526"/>
            <a:ext cx="603770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b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voies d’accès</a:t>
            </a:r>
            <a:b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fr-FR" sz="30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06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2614088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553149" y="194100"/>
            <a:ext cx="603770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formation</a:t>
            </a: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523463" y="774001"/>
            <a:ext cx="2628983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43B48D-DB64-A54D-87F6-60AC21D4DA5B}"/>
              </a:ext>
            </a:extLst>
          </p:cNvPr>
          <p:cNvSpPr/>
          <p:nvPr/>
        </p:nvSpPr>
        <p:spPr>
          <a:xfrm>
            <a:off x="878652" y="1371727"/>
            <a:ext cx="7566486" cy="3641397"/>
          </a:xfrm>
          <a:prstGeom prst="rect">
            <a:avLst/>
          </a:prstGeom>
        </p:spPr>
        <p:txBody>
          <a:bodyPr wrap="square" tIns="46800" bIns="396000">
            <a:spAutoFit/>
          </a:bodyPr>
          <a:lstStyle/>
          <a:p>
            <a:pPr marL="342900" indent="-342900">
              <a:lnSpc>
                <a:spcPct val="130000"/>
              </a:lnSpc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Un Bac </a:t>
            </a:r>
            <a:r>
              <a:rPr lang="fr-FR" sz="2200" b="1" i="1" dirty="0">
                <a:solidFill>
                  <a:schemeClr val="tx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général</a:t>
            </a:r>
            <a:r>
              <a:rPr lang="fr-FR" sz="2200" b="1" i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ou</a:t>
            </a:r>
            <a:r>
              <a:rPr lang="fr-FR" sz="2200" b="1" i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technologique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, voire un </a:t>
            </a: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Bac Pro</a:t>
            </a:r>
            <a:endParaRPr lang="fr-FR" sz="22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buClr>
                <a:srgbClr val="CE173D"/>
              </a:buClr>
            </a:pPr>
            <a:r>
              <a:rPr lang="fr-FR" sz="16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    (Spécialités Mathématiques et Physique Chimie, SI, NSI, SVT ou </a:t>
            </a:r>
            <a:r>
              <a:rPr lang="fr-FR" sz="1600" b="1" i="1" dirty="0" err="1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BioEco</a:t>
            </a:r>
            <a:r>
              <a:rPr lang="fr-FR" sz="16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)</a:t>
            </a:r>
            <a:endParaRPr lang="fr-FR" sz="1600" b="1" i="1" dirty="0">
              <a:noFill/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30000"/>
              </a:lnSpc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4 filières majeures 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d’accès aux métiers scientifiques</a:t>
            </a:r>
          </a:p>
          <a:p>
            <a:pPr marL="342900" indent="-342900">
              <a:lnSpc>
                <a:spcPct val="120000"/>
              </a:lnSpc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5 ans 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d’études après le Bac (Master)</a:t>
            </a:r>
          </a:p>
          <a:p>
            <a:pPr marL="342900" indent="-342900">
              <a:lnSpc>
                <a:spcPct val="120000"/>
              </a:lnSpc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Une formation à temps plein ou </a:t>
            </a:r>
            <a:r>
              <a:rPr lang="fr-FR" sz="2200" b="1" i="1" dirty="0">
                <a:solidFill>
                  <a:schemeClr val="accent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par alternance (17%)</a:t>
            </a:r>
          </a:p>
          <a:p>
            <a:pPr marL="342900" indent="-342900">
              <a:lnSpc>
                <a:spcPct val="120000"/>
              </a:lnSpc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200" b="1" i="1" dirty="0">
                <a:solidFill>
                  <a:srgbClr val="CE173D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Plus de 200 écoles d’ingénieurs dont 75% sont publiques avec </a:t>
            </a:r>
            <a:r>
              <a:rPr lang="fr-FR" sz="2200" b="1" i="1" dirty="0">
                <a:solidFill>
                  <a:schemeClr val="accent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34% de boursiers</a:t>
            </a:r>
          </a:p>
          <a:p>
            <a:pPr>
              <a:lnSpc>
                <a:spcPct val="120000"/>
              </a:lnSpc>
              <a:buClr>
                <a:srgbClr val="CE173D"/>
              </a:buClr>
            </a:pPr>
            <a:endParaRPr lang="fr-FR" sz="2200" b="1" i="1" dirty="0">
              <a:solidFill>
                <a:srgbClr val="CE173D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56FD170-1C1F-004F-9F04-A896C7108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30" y="612902"/>
            <a:ext cx="426028" cy="42602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F7A0D8-516C-C14A-A497-477F751D1F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53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2614088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553149" y="194100"/>
            <a:ext cx="603770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choix des </a:t>
            </a:r>
            <a:b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spécialités</a:t>
            </a: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523463" y="774001"/>
            <a:ext cx="2628983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56FD170-1C1F-004F-9F04-A896C7108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30" y="612902"/>
            <a:ext cx="426028" cy="42602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C1663DC-F9C9-1340-8D21-E445FAAF4C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EA091D-EABB-42CA-A680-48D296245C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1820" y="1804707"/>
            <a:ext cx="5289245" cy="256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77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2614088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553149" y="194100"/>
            <a:ext cx="603770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choix des </a:t>
            </a:r>
            <a:b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spécialités</a:t>
            </a: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523463" y="774001"/>
            <a:ext cx="2628983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56FD170-1C1F-004F-9F04-A896C7108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30" y="612902"/>
            <a:ext cx="426028" cy="4260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9FF0DD4-5768-4745-BF94-B08E3DCBB5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491"/>
          <a:stretch/>
        </p:blipFill>
        <p:spPr>
          <a:xfrm>
            <a:off x="846892" y="1668900"/>
            <a:ext cx="7450215" cy="30156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C1663DC-F9C9-1340-8D21-E445FAAF4C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A296EB1-6B0B-4B5E-8474-AEC5745B26CC}"/>
              </a:ext>
            </a:extLst>
          </p:cNvPr>
          <p:cNvSpPr txBox="1"/>
          <p:nvPr/>
        </p:nvSpPr>
        <p:spPr>
          <a:xfrm>
            <a:off x="3899261" y="4010297"/>
            <a:ext cx="134547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00" dirty="0"/>
              <a:t>OU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A06D17D-2673-407E-A6AF-6EE2061AEB0A}"/>
              </a:ext>
            </a:extLst>
          </p:cNvPr>
          <p:cNvSpPr/>
          <p:nvPr/>
        </p:nvSpPr>
        <p:spPr>
          <a:xfrm>
            <a:off x="2288034" y="4355742"/>
            <a:ext cx="4567927" cy="243129"/>
          </a:xfrm>
          <a:prstGeom prst="roundRect">
            <a:avLst/>
          </a:prstGeom>
          <a:solidFill>
            <a:srgbClr val="DA0CBD"/>
          </a:solidFill>
          <a:ln>
            <a:solidFill>
              <a:srgbClr val="DA0C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45A4318-F3B4-4C27-AEAC-4A6A3CB9F3BB}"/>
              </a:ext>
            </a:extLst>
          </p:cNvPr>
          <p:cNvSpPr txBox="1"/>
          <p:nvPr/>
        </p:nvSpPr>
        <p:spPr>
          <a:xfrm>
            <a:off x="2349064" y="4354241"/>
            <a:ext cx="44458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>
                <a:solidFill>
                  <a:schemeClr val="bg1"/>
                </a:solidFill>
              </a:rPr>
              <a:t>Sciences de la Vie et de la Terre ou Biologie Ecologie </a:t>
            </a:r>
          </a:p>
        </p:txBody>
      </p:sp>
    </p:spTree>
    <p:extLst>
      <p:ext uri="{BB962C8B-B14F-4D97-AF65-F5344CB8AC3E}">
        <p14:creationId xmlns:p14="http://schemas.microsoft.com/office/powerpoint/2010/main" val="420692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lèche droite 16">
            <a:extLst>
              <a:ext uri="{FF2B5EF4-FFF2-40B4-BE49-F238E27FC236}">
                <a16:creationId xmlns:a16="http://schemas.microsoft.com/office/drawing/2014/main" id="{C843FE73-384D-8445-9E5C-E45207C29D96}"/>
              </a:ext>
            </a:extLst>
          </p:cNvPr>
          <p:cNvSpPr/>
          <p:nvPr/>
        </p:nvSpPr>
        <p:spPr bwMode="auto">
          <a:xfrm rot="16200000">
            <a:off x="5704555" y="2725178"/>
            <a:ext cx="504056" cy="360040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9" name="Flèche droite 15">
            <a:extLst>
              <a:ext uri="{FF2B5EF4-FFF2-40B4-BE49-F238E27FC236}">
                <a16:creationId xmlns:a16="http://schemas.microsoft.com/office/drawing/2014/main" id="{02258BD0-6A8D-1844-A396-9E2685525421}"/>
              </a:ext>
            </a:extLst>
          </p:cNvPr>
          <p:cNvSpPr/>
          <p:nvPr/>
        </p:nvSpPr>
        <p:spPr bwMode="auto">
          <a:xfrm rot="16200000">
            <a:off x="2695440" y="2712510"/>
            <a:ext cx="482283" cy="360040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CF875C7-6D0F-0341-893D-3F297044B999}"/>
              </a:ext>
            </a:extLst>
          </p:cNvPr>
          <p:cNvSpPr txBox="1"/>
          <p:nvPr/>
        </p:nvSpPr>
        <p:spPr>
          <a:xfrm>
            <a:off x="3912695" y="254915"/>
            <a:ext cx="2401751" cy="73866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ECOLES 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D'INGENIEURS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EN 3 ANS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6560501A-159F-F548-91DA-A33A61AD6770}"/>
              </a:ext>
            </a:extLst>
          </p:cNvPr>
          <p:cNvSpPr txBox="1"/>
          <p:nvPr/>
        </p:nvSpPr>
        <p:spPr>
          <a:xfrm>
            <a:off x="3772443" y="275541"/>
            <a:ext cx="2401751" cy="73866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ECOLES 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D'INGENIEURS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EN 3 ANS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ED41A2DE-65DC-2F40-AF0B-135A29CC3D4D}"/>
              </a:ext>
            </a:extLst>
          </p:cNvPr>
          <p:cNvSpPr txBox="1"/>
          <p:nvPr/>
        </p:nvSpPr>
        <p:spPr>
          <a:xfrm>
            <a:off x="3633844" y="299467"/>
            <a:ext cx="2401751" cy="73866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ECOLES 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D'INGENIEURS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EN 3 ANS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58821AC1-13FD-1646-A10D-9EF8AF48DEE2}"/>
              </a:ext>
            </a:extLst>
          </p:cNvPr>
          <p:cNvSpPr txBox="1"/>
          <p:nvPr/>
        </p:nvSpPr>
        <p:spPr>
          <a:xfrm>
            <a:off x="3495245" y="322184"/>
            <a:ext cx="2401751" cy="73866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ECOLES 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D'INGENIEURS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EN 3 ANS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B248C8B-8688-6F43-B4B5-4F4150E944B4}"/>
              </a:ext>
            </a:extLst>
          </p:cNvPr>
          <p:cNvSpPr txBox="1"/>
          <p:nvPr/>
        </p:nvSpPr>
        <p:spPr>
          <a:xfrm>
            <a:off x="3339988" y="346618"/>
            <a:ext cx="2401751" cy="73866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ECOLES 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D'INGENIEURS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EN 3 ANS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3F33D303-1893-3A47-9182-083493D892AF}"/>
              </a:ext>
            </a:extLst>
          </p:cNvPr>
          <p:cNvSpPr txBox="1"/>
          <p:nvPr/>
        </p:nvSpPr>
        <p:spPr>
          <a:xfrm>
            <a:off x="1672107" y="4302949"/>
            <a:ext cx="5616624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2</a:t>
            </a:r>
            <a:r>
              <a:rPr lang="fr-FR" b="1" baseline="30000" dirty="0">
                <a:solidFill>
                  <a:schemeClr val="bg1"/>
                </a:solidFill>
              </a:rPr>
              <a:t>ième</a:t>
            </a:r>
            <a:r>
              <a:rPr lang="fr-FR" b="1" dirty="0">
                <a:solidFill>
                  <a:schemeClr val="bg1"/>
                </a:solidFill>
              </a:rPr>
              <a:t> GENERALE et TECHNOLOGIQUE 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7F6A75BD-D4A3-F148-ABEE-481E1ECEF076}"/>
              </a:ext>
            </a:extLst>
          </p:cNvPr>
          <p:cNvSpPr txBox="1"/>
          <p:nvPr/>
        </p:nvSpPr>
        <p:spPr>
          <a:xfrm>
            <a:off x="880019" y="3940778"/>
            <a:ext cx="3384376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1</a:t>
            </a:r>
            <a:r>
              <a:rPr lang="fr-FR" b="1" baseline="30000" dirty="0">
                <a:solidFill>
                  <a:schemeClr val="bg1"/>
                </a:solidFill>
              </a:rPr>
              <a:t>ère</a:t>
            </a:r>
            <a:r>
              <a:rPr lang="fr-FR" b="1" dirty="0">
                <a:solidFill>
                  <a:schemeClr val="bg1"/>
                </a:solidFill>
              </a:rPr>
              <a:t> GENERALE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DC6C2FF0-E833-C449-8D1B-5F7DE437F255}"/>
              </a:ext>
            </a:extLst>
          </p:cNvPr>
          <p:cNvSpPr txBox="1"/>
          <p:nvPr/>
        </p:nvSpPr>
        <p:spPr>
          <a:xfrm>
            <a:off x="4552427" y="3940778"/>
            <a:ext cx="3456384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1</a:t>
            </a:r>
            <a:r>
              <a:rPr lang="fr-FR" b="1" baseline="30000" dirty="0">
                <a:solidFill>
                  <a:schemeClr val="bg1"/>
                </a:solidFill>
              </a:rPr>
              <a:t>ère</a:t>
            </a:r>
            <a:r>
              <a:rPr lang="fr-FR" b="1" dirty="0">
                <a:solidFill>
                  <a:schemeClr val="bg1"/>
                </a:solidFill>
              </a:rPr>
              <a:t> TECHNOLOGIQUE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21D201B9-23E0-B349-A34B-3AC4DB680D14}"/>
              </a:ext>
            </a:extLst>
          </p:cNvPr>
          <p:cNvSpPr txBox="1"/>
          <p:nvPr/>
        </p:nvSpPr>
        <p:spPr>
          <a:xfrm>
            <a:off x="375963" y="3571792"/>
            <a:ext cx="3888432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TERMINALE GENERALE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3CFB2CB2-DE41-F04E-AE34-D5098E82D6DC}"/>
              </a:ext>
            </a:extLst>
          </p:cNvPr>
          <p:cNvSpPr txBox="1"/>
          <p:nvPr/>
        </p:nvSpPr>
        <p:spPr>
          <a:xfrm>
            <a:off x="4552427" y="3571792"/>
            <a:ext cx="4032448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TERMINALE TECHNOLOGIQUE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20F14E9A-0ADF-4447-A8FC-DE569E78AA44}"/>
              </a:ext>
            </a:extLst>
          </p:cNvPr>
          <p:cNvSpPr txBox="1"/>
          <p:nvPr/>
        </p:nvSpPr>
        <p:spPr>
          <a:xfrm>
            <a:off x="375963" y="3209629"/>
            <a:ext cx="3888432" cy="30777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BAC  GENERAL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30DB916F-A9CC-A74E-A291-30AAE8CA17E3}"/>
              </a:ext>
            </a:extLst>
          </p:cNvPr>
          <p:cNvSpPr txBox="1"/>
          <p:nvPr/>
        </p:nvSpPr>
        <p:spPr>
          <a:xfrm>
            <a:off x="4552427" y="3209629"/>
            <a:ext cx="4032448" cy="307777"/>
          </a:xfrm>
          <a:prstGeom prst="rect">
            <a:avLst/>
          </a:prstGeom>
          <a:solidFill>
            <a:srgbClr val="CE173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BAC  TECHNOLOGIQUE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4C0ED413-B5E2-414B-993A-A51660B75BDE}"/>
              </a:ext>
            </a:extLst>
          </p:cNvPr>
          <p:cNvSpPr txBox="1"/>
          <p:nvPr/>
        </p:nvSpPr>
        <p:spPr>
          <a:xfrm>
            <a:off x="2248171" y="1832533"/>
            <a:ext cx="4464496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PC - PT - PSI - MP - MPI - TSI - TPC - BCPST - TB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4D088720-20C3-474E-9CE3-237F78604C7A}"/>
              </a:ext>
            </a:extLst>
          </p:cNvPr>
          <p:cNvSpPr txBox="1"/>
          <p:nvPr/>
        </p:nvSpPr>
        <p:spPr>
          <a:xfrm>
            <a:off x="2248171" y="2255289"/>
            <a:ext cx="4464496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PCSI - PTSI - MPSI - MP2I - </a:t>
            </a:r>
            <a:r>
              <a:rPr lang="fr-FR" b="1" dirty="0">
                <a:solidFill>
                  <a:srgbClr val="C00000"/>
                </a:solidFill>
              </a:rPr>
              <a:t>TSI</a:t>
            </a:r>
            <a:r>
              <a:rPr lang="fr-FR" b="1" dirty="0">
                <a:solidFill>
                  <a:schemeClr val="tx1"/>
                </a:solidFill>
              </a:rPr>
              <a:t> -</a:t>
            </a:r>
            <a:r>
              <a:rPr lang="fr-FR" b="1" dirty="0">
                <a:solidFill>
                  <a:srgbClr val="C00000"/>
                </a:solidFill>
              </a:rPr>
              <a:t>TPC</a:t>
            </a:r>
            <a:r>
              <a:rPr lang="fr-FR" b="1" dirty="0">
                <a:solidFill>
                  <a:schemeClr val="tx1"/>
                </a:solidFill>
              </a:rPr>
              <a:t> - BCPST - </a:t>
            </a:r>
            <a:r>
              <a:rPr lang="fr-FR" b="1" dirty="0">
                <a:solidFill>
                  <a:srgbClr val="C00000"/>
                </a:solidFill>
              </a:rPr>
              <a:t>TB</a:t>
            </a:r>
            <a:r>
              <a:rPr lang="fr-FR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198D4D0-D875-824C-A1B1-BF7B7AECE6C1}"/>
              </a:ext>
            </a:extLst>
          </p:cNvPr>
          <p:cNvSpPr txBox="1"/>
          <p:nvPr/>
        </p:nvSpPr>
        <p:spPr>
          <a:xfrm>
            <a:off x="3771411" y="271431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DOSSIER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F0DE7555-B3FC-A445-8C33-4B9C7CC5E0D8}"/>
              </a:ext>
            </a:extLst>
          </p:cNvPr>
          <p:cNvSpPr txBox="1"/>
          <p:nvPr/>
        </p:nvSpPr>
        <p:spPr>
          <a:xfrm>
            <a:off x="3688331" y="1507851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CONCOURS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1246E3BC-6C60-C746-8410-C4D6484828FA}"/>
              </a:ext>
            </a:extLst>
          </p:cNvPr>
          <p:cNvSpPr txBox="1"/>
          <p:nvPr/>
        </p:nvSpPr>
        <p:spPr>
          <a:xfrm>
            <a:off x="3210445" y="383124"/>
            <a:ext cx="2376264" cy="73866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ECOLES 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D'INGENIEURS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EN 3 ANS</a:t>
            </a:r>
          </a:p>
        </p:txBody>
      </p:sp>
      <p:sp>
        <p:nvSpPr>
          <p:cNvPr id="61" name="Flèche droite 22">
            <a:extLst>
              <a:ext uri="{FF2B5EF4-FFF2-40B4-BE49-F238E27FC236}">
                <a16:creationId xmlns:a16="http://schemas.microsoft.com/office/drawing/2014/main" id="{BBB67739-F759-CF4F-9F59-C92BAB4D217B}"/>
              </a:ext>
            </a:extLst>
          </p:cNvPr>
          <p:cNvSpPr/>
          <p:nvPr/>
        </p:nvSpPr>
        <p:spPr bwMode="auto">
          <a:xfrm rot="10800000">
            <a:off x="6463992" y="1349110"/>
            <a:ext cx="1505797" cy="276031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1" i="0" u="none" strike="noStrike" normalizeH="0" baseline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Verdana" pitchFamily="34" charset="0"/>
            </a:endParaRPr>
          </a:p>
        </p:txBody>
      </p:sp>
      <p:sp>
        <p:nvSpPr>
          <p:cNvPr id="62" name="Flèche droite 29">
            <a:extLst>
              <a:ext uri="{FF2B5EF4-FFF2-40B4-BE49-F238E27FC236}">
                <a16:creationId xmlns:a16="http://schemas.microsoft.com/office/drawing/2014/main" id="{B9D0A86B-BF98-FE44-8514-91A8B58561F3}"/>
              </a:ext>
            </a:extLst>
          </p:cNvPr>
          <p:cNvSpPr/>
          <p:nvPr/>
        </p:nvSpPr>
        <p:spPr bwMode="auto">
          <a:xfrm rot="10800000">
            <a:off x="6463991" y="702547"/>
            <a:ext cx="1067155" cy="276031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1" i="0" u="none" strike="noStrike" normalizeH="0" baseline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Verdana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22B098-0B63-E54D-92FB-78A04D1D8D0D}"/>
              </a:ext>
            </a:extLst>
          </p:cNvPr>
          <p:cNvSpPr txBox="1"/>
          <p:nvPr/>
        </p:nvSpPr>
        <p:spPr>
          <a:xfrm>
            <a:off x="84329" y="91222"/>
            <a:ext cx="2672232" cy="830997"/>
          </a:xfrm>
          <a:prstGeom prst="rect">
            <a:avLst/>
          </a:prstGeom>
          <a:solidFill>
            <a:srgbClr val="CE173D"/>
          </a:solidFill>
        </p:spPr>
        <p:txBody>
          <a:bodyPr wrap="square" rtlCol="0">
            <a:spAutoFit/>
          </a:bodyPr>
          <a:lstStyle/>
          <a:p>
            <a:r>
              <a:rPr lang="fr-FR" sz="24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Filière N°1 : </a:t>
            </a:r>
          </a:p>
          <a:p>
            <a:r>
              <a:rPr lang="fr-FR" sz="24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Les CPGE 33%</a:t>
            </a:r>
            <a:endParaRPr lang="fr-FR" sz="2400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Flèche droite 15">
            <a:extLst>
              <a:ext uri="{FF2B5EF4-FFF2-40B4-BE49-F238E27FC236}">
                <a16:creationId xmlns:a16="http://schemas.microsoft.com/office/drawing/2014/main" id="{DDF73ABB-EB66-4541-8283-818ECDFE491C}"/>
              </a:ext>
            </a:extLst>
          </p:cNvPr>
          <p:cNvSpPr/>
          <p:nvPr/>
        </p:nvSpPr>
        <p:spPr bwMode="auto">
          <a:xfrm rot="16200000">
            <a:off x="4373007" y="1207857"/>
            <a:ext cx="270015" cy="313520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7" name="Text Box 13">
            <a:extLst>
              <a:ext uri="{FF2B5EF4-FFF2-40B4-BE49-F238E27FC236}">
                <a16:creationId xmlns:a16="http://schemas.microsoft.com/office/drawing/2014/main" id="{8FB4ED60-1BDC-4EE8-BD6C-E5C41A4DA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7185" y="4688351"/>
            <a:ext cx="1468531" cy="24197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ea typeface="Lato" panose="020B0604020202020204" charset="0"/>
                <a:cs typeface="Lato" panose="020B0604020202020204" charset="0"/>
              </a:rPr>
              <a:t>Source CDEFI 2023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8BD9AB99-6430-1C4B-BCD9-431E7A370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A916E753-6CD3-A1A1-A0D7-34FED9F04F3B}"/>
              </a:ext>
            </a:extLst>
          </p:cNvPr>
          <p:cNvCxnSpPr>
            <a:cxnSpLocks/>
          </p:cNvCxnSpPr>
          <p:nvPr/>
        </p:nvCxnSpPr>
        <p:spPr>
          <a:xfrm flipH="1" flipV="1">
            <a:off x="3339988" y="2105904"/>
            <a:ext cx="924407" cy="14938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F6508F2D-6012-01DA-5F0D-0A223722BDAF}"/>
              </a:ext>
            </a:extLst>
          </p:cNvPr>
          <p:cNvCxnSpPr>
            <a:cxnSpLocks/>
          </p:cNvCxnSpPr>
          <p:nvPr/>
        </p:nvCxnSpPr>
        <p:spPr>
          <a:xfrm flipV="1">
            <a:off x="4264395" y="2087995"/>
            <a:ext cx="0" cy="1740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51A94783-9E3F-AC98-010D-0817A86BF563}"/>
              </a:ext>
            </a:extLst>
          </p:cNvPr>
          <p:cNvCxnSpPr>
            <a:cxnSpLocks/>
          </p:cNvCxnSpPr>
          <p:nvPr/>
        </p:nvCxnSpPr>
        <p:spPr>
          <a:xfrm flipH="1" flipV="1">
            <a:off x="3771411" y="2099193"/>
            <a:ext cx="494062" cy="1547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642AF2E-34F0-FF68-BAC3-FA3C29218300}"/>
              </a:ext>
            </a:extLst>
          </p:cNvPr>
          <p:cNvCxnSpPr>
            <a:cxnSpLocks/>
          </p:cNvCxnSpPr>
          <p:nvPr/>
        </p:nvCxnSpPr>
        <p:spPr>
          <a:xfrm flipV="1">
            <a:off x="3675192" y="2071814"/>
            <a:ext cx="106903" cy="186329"/>
          </a:xfrm>
          <a:prstGeom prst="straightConnector1">
            <a:avLst/>
          </a:prstGeom>
          <a:ln w="28575">
            <a:solidFill>
              <a:srgbClr val="0043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C1D15054-19FC-43A1-EA2C-4A579B9D2479}"/>
              </a:ext>
            </a:extLst>
          </p:cNvPr>
          <p:cNvCxnSpPr>
            <a:cxnSpLocks/>
          </p:cNvCxnSpPr>
          <p:nvPr/>
        </p:nvCxnSpPr>
        <p:spPr>
          <a:xfrm flipH="1" flipV="1">
            <a:off x="3339988" y="2105904"/>
            <a:ext cx="340615" cy="148061"/>
          </a:xfrm>
          <a:prstGeom prst="straightConnector1">
            <a:avLst/>
          </a:prstGeom>
          <a:ln w="28575">
            <a:solidFill>
              <a:srgbClr val="0043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68C271EE-9CA4-0479-EE55-F7A6B1A82B37}"/>
              </a:ext>
            </a:extLst>
          </p:cNvPr>
          <p:cNvCxnSpPr>
            <a:cxnSpLocks/>
          </p:cNvCxnSpPr>
          <p:nvPr/>
        </p:nvCxnSpPr>
        <p:spPr>
          <a:xfrm flipH="1" flipV="1">
            <a:off x="2943054" y="2087995"/>
            <a:ext cx="257111" cy="17525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04B74BE5-1729-1B3E-66D1-AF8EE1A783C9}"/>
              </a:ext>
            </a:extLst>
          </p:cNvPr>
          <p:cNvCxnSpPr>
            <a:cxnSpLocks/>
          </p:cNvCxnSpPr>
          <p:nvPr/>
        </p:nvCxnSpPr>
        <p:spPr>
          <a:xfrm flipV="1">
            <a:off x="3173261" y="2099193"/>
            <a:ext cx="198382" cy="15477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BE065FAA-0273-CCA2-3FC4-7BBDE91DDF93}"/>
              </a:ext>
            </a:extLst>
          </p:cNvPr>
          <p:cNvCxnSpPr>
            <a:cxnSpLocks/>
          </p:cNvCxnSpPr>
          <p:nvPr/>
        </p:nvCxnSpPr>
        <p:spPr>
          <a:xfrm flipV="1">
            <a:off x="6451632" y="2087995"/>
            <a:ext cx="0" cy="17279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4956C95B-A817-C0FA-FFDC-4FB9C03730EA}"/>
              </a:ext>
            </a:extLst>
          </p:cNvPr>
          <p:cNvCxnSpPr>
            <a:cxnSpLocks/>
          </p:cNvCxnSpPr>
          <p:nvPr/>
        </p:nvCxnSpPr>
        <p:spPr>
          <a:xfrm flipV="1">
            <a:off x="5839757" y="2087995"/>
            <a:ext cx="0" cy="16729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0DFFF8CA-8E8D-3AE1-83B4-154269F278CF}"/>
              </a:ext>
            </a:extLst>
          </p:cNvPr>
          <p:cNvCxnSpPr>
            <a:cxnSpLocks/>
          </p:cNvCxnSpPr>
          <p:nvPr/>
        </p:nvCxnSpPr>
        <p:spPr>
          <a:xfrm flipV="1">
            <a:off x="5205137" y="2087995"/>
            <a:ext cx="0" cy="17525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D71379D0-7773-505E-ED21-CB8B168AA282}"/>
              </a:ext>
            </a:extLst>
          </p:cNvPr>
          <p:cNvCxnSpPr>
            <a:cxnSpLocks/>
          </p:cNvCxnSpPr>
          <p:nvPr/>
        </p:nvCxnSpPr>
        <p:spPr>
          <a:xfrm flipH="1" flipV="1">
            <a:off x="4746696" y="2071814"/>
            <a:ext cx="60181" cy="20185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avec flèche 71">
            <a:extLst>
              <a:ext uri="{FF2B5EF4-FFF2-40B4-BE49-F238E27FC236}">
                <a16:creationId xmlns:a16="http://schemas.microsoft.com/office/drawing/2014/main" id="{CAD5DBE2-110C-549A-7D97-C5717062C3B2}"/>
              </a:ext>
            </a:extLst>
          </p:cNvPr>
          <p:cNvCxnSpPr>
            <a:cxnSpLocks/>
          </p:cNvCxnSpPr>
          <p:nvPr/>
        </p:nvCxnSpPr>
        <p:spPr>
          <a:xfrm flipH="1" flipV="1">
            <a:off x="2557654" y="2071814"/>
            <a:ext cx="36554" cy="178514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24FC8B10-951E-2BBE-C110-505E9FD65901}"/>
              </a:ext>
            </a:extLst>
          </p:cNvPr>
          <p:cNvCxnSpPr>
            <a:cxnSpLocks/>
          </p:cNvCxnSpPr>
          <p:nvPr/>
        </p:nvCxnSpPr>
        <p:spPr>
          <a:xfrm flipV="1">
            <a:off x="2589309" y="2128308"/>
            <a:ext cx="750679" cy="118697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156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47">
            <a:extLst>
              <a:ext uri="{FF2B5EF4-FFF2-40B4-BE49-F238E27FC236}">
                <a16:creationId xmlns:a16="http://schemas.microsoft.com/office/drawing/2014/main" id="{3F33D303-1893-3A47-9182-083493D892AF}"/>
              </a:ext>
            </a:extLst>
          </p:cNvPr>
          <p:cNvSpPr txBox="1"/>
          <p:nvPr/>
        </p:nvSpPr>
        <p:spPr>
          <a:xfrm>
            <a:off x="1672107" y="4334481"/>
            <a:ext cx="5616624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2</a:t>
            </a:r>
            <a:r>
              <a:rPr lang="fr-FR" b="1" baseline="30000" dirty="0">
                <a:solidFill>
                  <a:schemeClr val="bg1"/>
                </a:solidFill>
              </a:rPr>
              <a:t>ième</a:t>
            </a:r>
            <a:r>
              <a:rPr lang="fr-FR" b="1" dirty="0">
                <a:solidFill>
                  <a:schemeClr val="bg1"/>
                </a:solidFill>
              </a:rPr>
              <a:t> GENERALE et TECHNOLOGIQUE 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7F6A75BD-D4A3-F148-ABEE-481E1ECEF076}"/>
              </a:ext>
            </a:extLst>
          </p:cNvPr>
          <p:cNvSpPr txBox="1"/>
          <p:nvPr/>
        </p:nvSpPr>
        <p:spPr>
          <a:xfrm>
            <a:off x="880019" y="3972311"/>
            <a:ext cx="3384376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1</a:t>
            </a:r>
            <a:r>
              <a:rPr lang="fr-FR" b="1" baseline="30000" dirty="0">
                <a:solidFill>
                  <a:schemeClr val="bg1"/>
                </a:solidFill>
              </a:rPr>
              <a:t>ère</a:t>
            </a:r>
            <a:r>
              <a:rPr lang="fr-FR" b="1" dirty="0">
                <a:solidFill>
                  <a:schemeClr val="bg1"/>
                </a:solidFill>
              </a:rPr>
              <a:t> GENERALE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DC6C2FF0-E833-C449-8D1B-5F7DE437F255}"/>
              </a:ext>
            </a:extLst>
          </p:cNvPr>
          <p:cNvSpPr txBox="1"/>
          <p:nvPr/>
        </p:nvSpPr>
        <p:spPr>
          <a:xfrm>
            <a:off x="4552427" y="3972311"/>
            <a:ext cx="3456384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1</a:t>
            </a:r>
            <a:r>
              <a:rPr lang="fr-FR" b="1" baseline="30000" dirty="0">
                <a:solidFill>
                  <a:schemeClr val="bg1"/>
                </a:solidFill>
              </a:rPr>
              <a:t>ère</a:t>
            </a:r>
            <a:r>
              <a:rPr lang="fr-FR" b="1" dirty="0">
                <a:solidFill>
                  <a:schemeClr val="bg1"/>
                </a:solidFill>
              </a:rPr>
              <a:t> TECHNOLOGIQUE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21D201B9-23E0-B349-A34B-3AC4DB680D14}"/>
              </a:ext>
            </a:extLst>
          </p:cNvPr>
          <p:cNvSpPr txBox="1"/>
          <p:nvPr/>
        </p:nvSpPr>
        <p:spPr>
          <a:xfrm>
            <a:off x="375963" y="3603324"/>
            <a:ext cx="3888432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TERMINALE GENERALE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3CFB2CB2-DE41-F04E-AE34-D5098E82D6DC}"/>
              </a:ext>
            </a:extLst>
          </p:cNvPr>
          <p:cNvSpPr txBox="1"/>
          <p:nvPr/>
        </p:nvSpPr>
        <p:spPr>
          <a:xfrm>
            <a:off x="4552427" y="3603324"/>
            <a:ext cx="4032448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TERMINALE TECHNOLOGIQUE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20F14E9A-0ADF-4447-A8FC-DE569E78AA44}"/>
              </a:ext>
            </a:extLst>
          </p:cNvPr>
          <p:cNvSpPr txBox="1"/>
          <p:nvPr/>
        </p:nvSpPr>
        <p:spPr>
          <a:xfrm>
            <a:off x="375963" y="3225395"/>
            <a:ext cx="3888432" cy="30777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BAC  GENERAL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30DB916F-A9CC-A74E-A291-30AAE8CA17E3}"/>
              </a:ext>
            </a:extLst>
          </p:cNvPr>
          <p:cNvSpPr txBox="1"/>
          <p:nvPr/>
        </p:nvSpPr>
        <p:spPr>
          <a:xfrm>
            <a:off x="4552427" y="3225395"/>
            <a:ext cx="4032448" cy="307777"/>
          </a:xfrm>
          <a:prstGeom prst="rect">
            <a:avLst/>
          </a:prstGeom>
          <a:solidFill>
            <a:srgbClr val="CE173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BAC  TECHNOLOGIQUE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4C0ED413-B5E2-414B-993A-A51660B75BDE}"/>
              </a:ext>
            </a:extLst>
          </p:cNvPr>
          <p:cNvSpPr txBox="1"/>
          <p:nvPr/>
        </p:nvSpPr>
        <p:spPr>
          <a:xfrm>
            <a:off x="2202990" y="1653927"/>
            <a:ext cx="4464496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1ère ANNÉE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4D088720-20C3-474E-9CE3-237F78604C7A}"/>
              </a:ext>
            </a:extLst>
          </p:cNvPr>
          <p:cNvSpPr txBox="1"/>
          <p:nvPr/>
        </p:nvSpPr>
        <p:spPr>
          <a:xfrm>
            <a:off x="2202990" y="1982087"/>
            <a:ext cx="4464496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CYCLE PREPA INTEGRÉ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198D4D0-D875-824C-A1B1-BF7B7AECE6C1}"/>
              </a:ext>
            </a:extLst>
          </p:cNvPr>
          <p:cNvSpPr txBox="1"/>
          <p:nvPr/>
        </p:nvSpPr>
        <p:spPr>
          <a:xfrm>
            <a:off x="2793767" y="2933384"/>
            <a:ext cx="3517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DOSSIER + ENTRETIEN + ÉPREUVES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22B098-0B63-E54D-92FB-78A04D1D8D0D}"/>
              </a:ext>
            </a:extLst>
          </p:cNvPr>
          <p:cNvSpPr txBox="1"/>
          <p:nvPr/>
        </p:nvSpPr>
        <p:spPr>
          <a:xfrm>
            <a:off x="142548" y="269217"/>
            <a:ext cx="5607555" cy="461665"/>
          </a:xfrm>
          <a:prstGeom prst="rect">
            <a:avLst/>
          </a:prstGeom>
          <a:solidFill>
            <a:srgbClr val="CE173D"/>
          </a:solidFill>
        </p:spPr>
        <p:txBody>
          <a:bodyPr wrap="square" rtlCol="0">
            <a:spAutoFit/>
          </a:bodyPr>
          <a:lstStyle/>
          <a:p>
            <a:r>
              <a:rPr lang="fr-FR" sz="24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Filière N°2 : </a:t>
            </a:r>
            <a:r>
              <a:rPr lang="fr-FR" sz="2400" b="1" i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Les Ecoles </a:t>
            </a:r>
            <a:r>
              <a:rPr lang="fr-FR" sz="2400" b="1" i="1" dirty="0" err="1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PostBac</a:t>
            </a:r>
            <a:r>
              <a:rPr lang="fr-FR" sz="2400" b="1" i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32% </a:t>
            </a:r>
          </a:p>
        </p:txBody>
      </p:sp>
      <p:sp>
        <p:nvSpPr>
          <p:cNvPr id="63" name="Flèche droite 15">
            <a:extLst>
              <a:ext uri="{FF2B5EF4-FFF2-40B4-BE49-F238E27FC236}">
                <a16:creationId xmlns:a16="http://schemas.microsoft.com/office/drawing/2014/main" id="{DDF73ABB-EB66-4541-8283-818ECDFE491C}"/>
              </a:ext>
            </a:extLst>
          </p:cNvPr>
          <p:cNvSpPr/>
          <p:nvPr/>
        </p:nvSpPr>
        <p:spPr bwMode="auto">
          <a:xfrm rot="16200000">
            <a:off x="4345411" y="2674125"/>
            <a:ext cx="270015" cy="313520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907C952-DF9F-AB4F-89AF-9F012F50F542}"/>
              </a:ext>
            </a:extLst>
          </p:cNvPr>
          <p:cNvSpPr txBox="1"/>
          <p:nvPr/>
        </p:nvSpPr>
        <p:spPr>
          <a:xfrm>
            <a:off x="2202989" y="1334826"/>
            <a:ext cx="4464496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2ème ANNÉE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536D8FF-70C3-BD4A-AE7E-AB4118012D46}"/>
              </a:ext>
            </a:extLst>
          </p:cNvPr>
          <p:cNvSpPr txBox="1"/>
          <p:nvPr/>
        </p:nvSpPr>
        <p:spPr>
          <a:xfrm>
            <a:off x="2202989" y="1018009"/>
            <a:ext cx="4464496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3ème ANNÉE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D8EFC61-7EE5-3B4D-ADBC-E37F235BF45D}"/>
              </a:ext>
            </a:extLst>
          </p:cNvPr>
          <p:cNvSpPr txBox="1"/>
          <p:nvPr/>
        </p:nvSpPr>
        <p:spPr>
          <a:xfrm>
            <a:off x="2202989" y="2308576"/>
            <a:ext cx="4464496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CYCLE PREPA INTEGRÉ</a:t>
            </a:r>
          </a:p>
        </p:txBody>
      </p:sp>
      <p:sp>
        <p:nvSpPr>
          <p:cNvPr id="31" name="Flèche droite 29">
            <a:extLst>
              <a:ext uri="{FF2B5EF4-FFF2-40B4-BE49-F238E27FC236}">
                <a16:creationId xmlns:a16="http://schemas.microsoft.com/office/drawing/2014/main" id="{845A2CEA-F82B-5B44-B128-EEF25872C843}"/>
              </a:ext>
            </a:extLst>
          </p:cNvPr>
          <p:cNvSpPr/>
          <p:nvPr/>
        </p:nvSpPr>
        <p:spPr bwMode="auto">
          <a:xfrm rot="10800000">
            <a:off x="6941009" y="1350698"/>
            <a:ext cx="1380153" cy="276031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1" i="0" u="none" strike="noStrike" normalizeH="0" baseline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Verdana" pitchFamily="34" charset="0"/>
            </a:endParaRPr>
          </a:p>
        </p:txBody>
      </p:sp>
      <p:sp>
        <p:nvSpPr>
          <p:cNvPr id="32" name="Flèche droite 29">
            <a:extLst>
              <a:ext uri="{FF2B5EF4-FFF2-40B4-BE49-F238E27FC236}">
                <a16:creationId xmlns:a16="http://schemas.microsoft.com/office/drawing/2014/main" id="{B4763833-143A-6146-BD30-6521FD7E9D0A}"/>
              </a:ext>
            </a:extLst>
          </p:cNvPr>
          <p:cNvSpPr/>
          <p:nvPr/>
        </p:nvSpPr>
        <p:spPr bwMode="auto">
          <a:xfrm rot="10800000">
            <a:off x="6941010" y="1844071"/>
            <a:ext cx="1380153" cy="276031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1" i="0" u="none" strike="noStrike" normalizeH="0" baseline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Verdana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CBE4AADE-380B-D24D-A76E-FE306691AB48}"/>
              </a:ext>
            </a:extLst>
          </p:cNvPr>
          <p:cNvSpPr txBox="1"/>
          <p:nvPr/>
        </p:nvSpPr>
        <p:spPr>
          <a:xfrm>
            <a:off x="84328" y="1657809"/>
            <a:ext cx="21299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CONTRÔLE CONTINU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A9BF24C-5AA5-304A-85E6-747DB82D2F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sp>
        <p:nvSpPr>
          <p:cNvPr id="3" name="Text Box 13">
            <a:extLst>
              <a:ext uri="{FF2B5EF4-FFF2-40B4-BE49-F238E27FC236}">
                <a16:creationId xmlns:a16="http://schemas.microsoft.com/office/drawing/2014/main" id="{0178C1C9-C7C0-6FDC-3AD3-317AA6BE3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7185" y="4688351"/>
            <a:ext cx="1468531" cy="24197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ea typeface="Lato" panose="020B0604020202020204" charset="0"/>
                <a:cs typeface="Lato" panose="020B0604020202020204" charset="0"/>
              </a:rPr>
              <a:t>Source CDEFI 2023</a:t>
            </a:r>
          </a:p>
        </p:txBody>
      </p:sp>
    </p:spTree>
    <p:extLst>
      <p:ext uri="{BB962C8B-B14F-4D97-AF65-F5344CB8AC3E}">
        <p14:creationId xmlns:p14="http://schemas.microsoft.com/office/powerpoint/2010/main" val="47609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47">
            <a:extLst>
              <a:ext uri="{FF2B5EF4-FFF2-40B4-BE49-F238E27FC236}">
                <a16:creationId xmlns:a16="http://schemas.microsoft.com/office/drawing/2014/main" id="{3F33D303-1893-3A47-9182-083493D892AF}"/>
              </a:ext>
            </a:extLst>
          </p:cNvPr>
          <p:cNvSpPr txBox="1"/>
          <p:nvPr/>
        </p:nvSpPr>
        <p:spPr>
          <a:xfrm>
            <a:off x="1672107" y="4334481"/>
            <a:ext cx="5616624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2</a:t>
            </a:r>
            <a:r>
              <a:rPr lang="fr-FR" b="1" baseline="30000" dirty="0">
                <a:solidFill>
                  <a:schemeClr val="bg1"/>
                </a:solidFill>
              </a:rPr>
              <a:t>ième</a:t>
            </a:r>
            <a:r>
              <a:rPr lang="fr-FR" b="1" dirty="0">
                <a:solidFill>
                  <a:schemeClr val="bg1"/>
                </a:solidFill>
              </a:rPr>
              <a:t> GENERALE et TECHNOLOGIQUE 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7F6A75BD-D4A3-F148-ABEE-481E1ECEF076}"/>
              </a:ext>
            </a:extLst>
          </p:cNvPr>
          <p:cNvSpPr txBox="1"/>
          <p:nvPr/>
        </p:nvSpPr>
        <p:spPr>
          <a:xfrm>
            <a:off x="880019" y="3972311"/>
            <a:ext cx="3384376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1</a:t>
            </a:r>
            <a:r>
              <a:rPr lang="fr-FR" b="1" baseline="30000" dirty="0">
                <a:solidFill>
                  <a:schemeClr val="bg1"/>
                </a:solidFill>
              </a:rPr>
              <a:t>ère</a:t>
            </a:r>
            <a:r>
              <a:rPr lang="fr-FR" b="1" dirty="0">
                <a:solidFill>
                  <a:schemeClr val="bg1"/>
                </a:solidFill>
              </a:rPr>
              <a:t> GENERALE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DC6C2FF0-E833-C449-8D1B-5F7DE437F255}"/>
              </a:ext>
            </a:extLst>
          </p:cNvPr>
          <p:cNvSpPr txBox="1"/>
          <p:nvPr/>
        </p:nvSpPr>
        <p:spPr>
          <a:xfrm>
            <a:off x="4552427" y="3972311"/>
            <a:ext cx="3456384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1</a:t>
            </a:r>
            <a:r>
              <a:rPr lang="fr-FR" b="1" baseline="30000" dirty="0">
                <a:solidFill>
                  <a:schemeClr val="bg1"/>
                </a:solidFill>
              </a:rPr>
              <a:t>ère</a:t>
            </a:r>
            <a:r>
              <a:rPr lang="fr-FR" b="1" dirty="0">
                <a:solidFill>
                  <a:schemeClr val="bg1"/>
                </a:solidFill>
              </a:rPr>
              <a:t> TECHNOLOGIQUE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21D201B9-23E0-B349-A34B-3AC4DB680D14}"/>
              </a:ext>
            </a:extLst>
          </p:cNvPr>
          <p:cNvSpPr txBox="1"/>
          <p:nvPr/>
        </p:nvSpPr>
        <p:spPr>
          <a:xfrm>
            <a:off x="375963" y="3603324"/>
            <a:ext cx="3888432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TERMINALE GENERALE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3CFB2CB2-DE41-F04E-AE34-D5098E82D6DC}"/>
              </a:ext>
            </a:extLst>
          </p:cNvPr>
          <p:cNvSpPr txBox="1"/>
          <p:nvPr/>
        </p:nvSpPr>
        <p:spPr>
          <a:xfrm>
            <a:off x="4552427" y="3603324"/>
            <a:ext cx="4032448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TERMINALE TECHNOLOGIQUE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20F14E9A-0ADF-4447-A8FC-DE569E78AA44}"/>
              </a:ext>
            </a:extLst>
          </p:cNvPr>
          <p:cNvSpPr txBox="1"/>
          <p:nvPr/>
        </p:nvSpPr>
        <p:spPr>
          <a:xfrm>
            <a:off x="375963" y="3225395"/>
            <a:ext cx="3888432" cy="30777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BAC  GENERAL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30DB916F-A9CC-A74E-A291-30AAE8CA17E3}"/>
              </a:ext>
            </a:extLst>
          </p:cNvPr>
          <p:cNvSpPr txBox="1"/>
          <p:nvPr/>
        </p:nvSpPr>
        <p:spPr>
          <a:xfrm>
            <a:off x="4552427" y="3225395"/>
            <a:ext cx="4032448" cy="307777"/>
          </a:xfrm>
          <a:prstGeom prst="rect">
            <a:avLst/>
          </a:prstGeom>
          <a:solidFill>
            <a:srgbClr val="CE173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BAC  TECHNOLOGIQUE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4C0ED413-B5E2-414B-993A-A51660B75BDE}"/>
              </a:ext>
            </a:extLst>
          </p:cNvPr>
          <p:cNvSpPr txBox="1"/>
          <p:nvPr/>
        </p:nvSpPr>
        <p:spPr>
          <a:xfrm>
            <a:off x="2202990" y="1370141"/>
            <a:ext cx="4464496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LICENCE L3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4D088720-20C3-474E-9CE3-237F78604C7A}"/>
              </a:ext>
            </a:extLst>
          </p:cNvPr>
          <p:cNvSpPr txBox="1"/>
          <p:nvPr/>
        </p:nvSpPr>
        <p:spPr>
          <a:xfrm>
            <a:off x="2202990" y="2045151"/>
            <a:ext cx="4464496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LICENCE L2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198D4D0-D875-824C-A1B1-BF7B7AECE6C1}"/>
              </a:ext>
            </a:extLst>
          </p:cNvPr>
          <p:cNvSpPr txBox="1"/>
          <p:nvPr/>
        </p:nvSpPr>
        <p:spPr>
          <a:xfrm>
            <a:off x="2714937" y="2964916"/>
            <a:ext cx="3517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INSCRIPTION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22B098-0B63-E54D-92FB-78A04D1D8D0D}"/>
              </a:ext>
            </a:extLst>
          </p:cNvPr>
          <p:cNvSpPr txBox="1"/>
          <p:nvPr/>
        </p:nvSpPr>
        <p:spPr>
          <a:xfrm>
            <a:off x="238441" y="190330"/>
            <a:ext cx="4464497" cy="461665"/>
          </a:xfrm>
          <a:prstGeom prst="rect">
            <a:avLst/>
          </a:prstGeom>
          <a:solidFill>
            <a:srgbClr val="CE173D"/>
          </a:solidFill>
        </p:spPr>
        <p:txBody>
          <a:bodyPr wrap="square" rtlCol="0">
            <a:spAutoFit/>
          </a:bodyPr>
          <a:lstStyle/>
          <a:p>
            <a:r>
              <a:rPr lang="fr-FR" sz="24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Filière N°3 : </a:t>
            </a:r>
            <a:r>
              <a:rPr lang="fr-FR" sz="2400" b="1" i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L’Université  8%</a:t>
            </a:r>
          </a:p>
        </p:txBody>
      </p:sp>
      <p:sp>
        <p:nvSpPr>
          <p:cNvPr id="63" name="Flèche droite 15">
            <a:extLst>
              <a:ext uri="{FF2B5EF4-FFF2-40B4-BE49-F238E27FC236}">
                <a16:creationId xmlns:a16="http://schemas.microsoft.com/office/drawing/2014/main" id="{DDF73ABB-EB66-4541-8283-818ECDFE491C}"/>
              </a:ext>
            </a:extLst>
          </p:cNvPr>
          <p:cNvSpPr/>
          <p:nvPr/>
        </p:nvSpPr>
        <p:spPr bwMode="auto">
          <a:xfrm rot="16200000">
            <a:off x="4286148" y="2705657"/>
            <a:ext cx="270015" cy="313520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907C952-DF9F-AB4F-89AF-9F012F50F542}"/>
              </a:ext>
            </a:extLst>
          </p:cNvPr>
          <p:cNvSpPr txBox="1"/>
          <p:nvPr/>
        </p:nvSpPr>
        <p:spPr>
          <a:xfrm>
            <a:off x="2202989" y="1051040"/>
            <a:ext cx="4464496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MASTER M1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536D8FF-70C3-BD4A-AE7E-AB4118012D46}"/>
              </a:ext>
            </a:extLst>
          </p:cNvPr>
          <p:cNvSpPr txBox="1"/>
          <p:nvPr/>
        </p:nvSpPr>
        <p:spPr>
          <a:xfrm>
            <a:off x="2202989" y="734223"/>
            <a:ext cx="4464496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MASTER M2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D8EFC61-7EE5-3B4D-ADBC-E37F235BF45D}"/>
              </a:ext>
            </a:extLst>
          </p:cNvPr>
          <p:cNvSpPr txBox="1"/>
          <p:nvPr/>
        </p:nvSpPr>
        <p:spPr>
          <a:xfrm>
            <a:off x="2202989" y="2371640"/>
            <a:ext cx="4464496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LICENCE L1</a:t>
            </a:r>
          </a:p>
        </p:txBody>
      </p:sp>
      <p:sp>
        <p:nvSpPr>
          <p:cNvPr id="31" name="Flèche droite 29">
            <a:extLst>
              <a:ext uri="{FF2B5EF4-FFF2-40B4-BE49-F238E27FC236}">
                <a16:creationId xmlns:a16="http://schemas.microsoft.com/office/drawing/2014/main" id="{845A2CEA-F82B-5B44-B128-EEF25872C843}"/>
              </a:ext>
            </a:extLst>
          </p:cNvPr>
          <p:cNvSpPr/>
          <p:nvPr/>
        </p:nvSpPr>
        <p:spPr bwMode="auto">
          <a:xfrm rot="10800000">
            <a:off x="6983820" y="1220801"/>
            <a:ext cx="1380153" cy="276031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1" i="0" u="none" strike="noStrike" normalizeH="0" baseline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Verdana" pitchFamily="34" charset="0"/>
            </a:endParaRPr>
          </a:p>
        </p:txBody>
      </p:sp>
      <p:sp>
        <p:nvSpPr>
          <p:cNvPr id="32" name="Flèche droite 29">
            <a:extLst>
              <a:ext uri="{FF2B5EF4-FFF2-40B4-BE49-F238E27FC236}">
                <a16:creationId xmlns:a16="http://schemas.microsoft.com/office/drawing/2014/main" id="{B4763833-143A-6146-BD30-6521FD7E9D0A}"/>
              </a:ext>
            </a:extLst>
          </p:cNvPr>
          <p:cNvSpPr/>
          <p:nvPr/>
        </p:nvSpPr>
        <p:spPr bwMode="auto">
          <a:xfrm rot="10800000">
            <a:off x="604711" y="1793160"/>
            <a:ext cx="1380153" cy="276031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1" i="0" u="none" strike="noStrike" normalizeH="0" baseline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Verdana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CBE4AADE-380B-D24D-A76E-FE306691AB48}"/>
              </a:ext>
            </a:extLst>
          </p:cNvPr>
          <p:cNvSpPr txBox="1"/>
          <p:nvPr/>
        </p:nvSpPr>
        <p:spPr>
          <a:xfrm>
            <a:off x="6454921" y="1623543"/>
            <a:ext cx="2129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CONTRÔLE</a:t>
            </a:r>
          </a:p>
          <a:p>
            <a:pPr algn="ctr"/>
            <a:r>
              <a:rPr lang="fr-FR" dirty="0"/>
              <a:t>CONTINU</a:t>
            </a:r>
          </a:p>
        </p:txBody>
      </p:sp>
      <p:sp>
        <p:nvSpPr>
          <p:cNvPr id="26" name="Flèche droite 15">
            <a:extLst>
              <a:ext uri="{FF2B5EF4-FFF2-40B4-BE49-F238E27FC236}">
                <a16:creationId xmlns:a16="http://schemas.microsoft.com/office/drawing/2014/main" id="{CA0741F2-D273-2942-A3DE-5D8087BCA4D1}"/>
              </a:ext>
            </a:extLst>
          </p:cNvPr>
          <p:cNvSpPr/>
          <p:nvPr/>
        </p:nvSpPr>
        <p:spPr bwMode="auto">
          <a:xfrm rot="16200000">
            <a:off x="4280233" y="1692031"/>
            <a:ext cx="270015" cy="313520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0" name="Flèche droite 29">
            <a:extLst>
              <a:ext uri="{FF2B5EF4-FFF2-40B4-BE49-F238E27FC236}">
                <a16:creationId xmlns:a16="http://schemas.microsoft.com/office/drawing/2014/main" id="{31EB9F07-AD46-4D45-928D-BF480C7F8CD3}"/>
              </a:ext>
            </a:extLst>
          </p:cNvPr>
          <p:cNvSpPr/>
          <p:nvPr/>
        </p:nvSpPr>
        <p:spPr bwMode="auto">
          <a:xfrm rot="10800000">
            <a:off x="604712" y="1231764"/>
            <a:ext cx="1380153" cy="276031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1" i="0" u="none" strike="noStrike" normalizeH="0" baseline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Verdana" pitchFamily="34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D7B704B0-5F2D-0248-8511-48C263FA80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sp>
        <p:nvSpPr>
          <p:cNvPr id="2" name="Text Box 13">
            <a:extLst>
              <a:ext uri="{FF2B5EF4-FFF2-40B4-BE49-F238E27FC236}">
                <a16:creationId xmlns:a16="http://schemas.microsoft.com/office/drawing/2014/main" id="{DD01796B-B5BA-98B6-6991-BB94BCAF3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7185" y="4688351"/>
            <a:ext cx="1468531" cy="24197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ea typeface="Lato" panose="020B0604020202020204" charset="0"/>
                <a:cs typeface="Lato" panose="020B0604020202020204" charset="0"/>
              </a:rPr>
              <a:t>Source CDEFI 2022</a:t>
            </a:r>
          </a:p>
        </p:txBody>
      </p:sp>
    </p:spTree>
    <p:extLst>
      <p:ext uri="{BB962C8B-B14F-4D97-AF65-F5344CB8AC3E}">
        <p14:creationId xmlns:p14="http://schemas.microsoft.com/office/powerpoint/2010/main" val="107550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 droite 26">
            <a:extLst>
              <a:ext uri="{FF2B5EF4-FFF2-40B4-BE49-F238E27FC236}">
                <a16:creationId xmlns:a16="http://schemas.microsoft.com/office/drawing/2014/main" id="{C7B92CCB-61FB-21EF-CBA5-00A568F454E3}"/>
              </a:ext>
            </a:extLst>
          </p:cNvPr>
          <p:cNvSpPr/>
          <p:nvPr/>
        </p:nvSpPr>
        <p:spPr bwMode="auto">
          <a:xfrm rot="10800000">
            <a:off x="4807244" y="2099379"/>
            <a:ext cx="1276134" cy="267651"/>
          </a:xfrm>
          <a:prstGeom prst="rightArrow">
            <a:avLst/>
          </a:prstGeom>
          <a:solidFill>
            <a:srgbClr val="FFC000"/>
          </a:solidFill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fr-FR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22B098-0B63-E54D-92FB-78A04D1D8D0D}"/>
              </a:ext>
            </a:extLst>
          </p:cNvPr>
          <p:cNvSpPr txBox="1"/>
          <p:nvPr/>
        </p:nvSpPr>
        <p:spPr>
          <a:xfrm>
            <a:off x="167721" y="210653"/>
            <a:ext cx="5257263" cy="461665"/>
          </a:xfrm>
          <a:prstGeom prst="rect">
            <a:avLst/>
          </a:prstGeom>
          <a:solidFill>
            <a:srgbClr val="CE173D"/>
          </a:solidFill>
        </p:spPr>
        <p:txBody>
          <a:bodyPr wrap="square" rtlCol="0">
            <a:spAutoFit/>
          </a:bodyPr>
          <a:lstStyle/>
          <a:p>
            <a:r>
              <a:rPr lang="fr-FR" sz="24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Filière N°4 : </a:t>
            </a:r>
            <a:r>
              <a:rPr lang="fr-FR" sz="2400" b="1" i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BTS et IUT  6% et 16%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08DC07-54FE-354A-AC54-179F10B1129B}"/>
              </a:ext>
            </a:extLst>
          </p:cNvPr>
          <p:cNvSpPr/>
          <p:nvPr/>
        </p:nvSpPr>
        <p:spPr bwMode="auto">
          <a:xfrm>
            <a:off x="5058054" y="3384325"/>
            <a:ext cx="1458162" cy="648072"/>
          </a:xfrm>
          <a:prstGeom prst="rect">
            <a:avLst/>
          </a:prstGeom>
          <a:solidFill>
            <a:schemeClr val="accent1"/>
          </a:solidFill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fr-FR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1863B9-08EF-034C-98F8-029A7204628F}"/>
              </a:ext>
            </a:extLst>
          </p:cNvPr>
          <p:cNvSpPr/>
          <p:nvPr/>
        </p:nvSpPr>
        <p:spPr bwMode="auto">
          <a:xfrm>
            <a:off x="2465766" y="3377806"/>
            <a:ext cx="1458162" cy="648072"/>
          </a:xfrm>
          <a:prstGeom prst="rect">
            <a:avLst/>
          </a:prstGeom>
          <a:solidFill>
            <a:schemeClr val="accent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fr-FR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DC618CC-F8DA-B243-A14F-C39FE9A99373}"/>
              </a:ext>
            </a:extLst>
          </p:cNvPr>
          <p:cNvSpPr txBox="1"/>
          <p:nvPr/>
        </p:nvSpPr>
        <p:spPr>
          <a:xfrm>
            <a:off x="5598114" y="4511932"/>
            <a:ext cx="1890000" cy="307777"/>
          </a:xfrm>
          <a:prstGeom prst="rect">
            <a:avLst/>
          </a:prstGeom>
          <a:solidFill>
            <a:srgbClr val="CE173D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  GENERAL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39CF762-35B5-744F-86E6-D8FD61F44BCF}"/>
              </a:ext>
            </a:extLst>
          </p:cNvPr>
          <p:cNvSpPr txBox="1"/>
          <p:nvPr/>
        </p:nvSpPr>
        <p:spPr>
          <a:xfrm>
            <a:off x="5112060" y="3403405"/>
            <a:ext cx="1350000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</a:p>
        </p:txBody>
      </p:sp>
      <p:sp>
        <p:nvSpPr>
          <p:cNvPr id="34" name="Flèche droite 15">
            <a:extLst>
              <a:ext uri="{FF2B5EF4-FFF2-40B4-BE49-F238E27FC236}">
                <a16:creationId xmlns:a16="http://schemas.microsoft.com/office/drawing/2014/main" id="{20E8DCE3-3CC2-6548-894A-493D93F11B66}"/>
              </a:ext>
            </a:extLst>
          </p:cNvPr>
          <p:cNvSpPr/>
          <p:nvPr/>
        </p:nvSpPr>
        <p:spPr bwMode="auto">
          <a:xfrm rot="16200000">
            <a:off x="2981139" y="4086879"/>
            <a:ext cx="367127" cy="270030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fr-FR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C02D6D8-0A90-5240-A66C-36943ECB62A3}"/>
              </a:ext>
            </a:extLst>
          </p:cNvPr>
          <p:cNvSpPr txBox="1"/>
          <p:nvPr/>
        </p:nvSpPr>
        <p:spPr>
          <a:xfrm>
            <a:off x="3233744" y="4132352"/>
            <a:ext cx="24842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DOSSIER + ENTRETIEN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0A7310AF-0FE4-0E42-BF58-B3CDECBA2E41}"/>
              </a:ext>
            </a:extLst>
          </p:cNvPr>
          <p:cNvSpPr txBox="1"/>
          <p:nvPr/>
        </p:nvSpPr>
        <p:spPr>
          <a:xfrm>
            <a:off x="2519772" y="3400280"/>
            <a:ext cx="1350000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BTS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32D81EC-8462-594A-94C7-C1E6865F902E}"/>
              </a:ext>
            </a:extLst>
          </p:cNvPr>
          <p:cNvSpPr txBox="1"/>
          <p:nvPr/>
        </p:nvSpPr>
        <p:spPr>
          <a:xfrm>
            <a:off x="1547664" y="4511932"/>
            <a:ext cx="1890000" cy="3077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  PRO</a:t>
            </a:r>
          </a:p>
        </p:txBody>
      </p:sp>
      <p:sp>
        <p:nvSpPr>
          <p:cNvPr id="40" name="Flèche droite 34">
            <a:extLst>
              <a:ext uri="{FF2B5EF4-FFF2-40B4-BE49-F238E27FC236}">
                <a16:creationId xmlns:a16="http://schemas.microsoft.com/office/drawing/2014/main" id="{35F89248-73B9-994F-A183-144F7E183E14}"/>
              </a:ext>
            </a:extLst>
          </p:cNvPr>
          <p:cNvSpPr/>
          <p:nvPr/>
        </p:nvSpPr>
        <p:spPr bwMode="auto">
          <a:xfrm rot="16200000">
            <a:off x="5622170" y="4105553"/>
            <a:ext cx="329780" cy="270030"/>
          </a:xfrm>
          <a:prstGeom prst="rightArrow">
            <a:avLst/>
          </a:prstGeom>
          <a:solidFill>
            <a:srgbClr val="FF9900"/>
          </a:solidFill>
          <a:ln w="381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fr-FR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8E567AB-7C76-3E40-B4F7-8D4F2098159F}"/>
              </a:ext>
            </a:extLst>
          </p:cNvPr>
          <p:cNvSpPr txBox="1"/>
          <p:nvPr/>
        </p:nvSpPr>
        <p:spPr>
          <a:xfrm>
            <a:off x="2519772" y="3670310"/>
            <a:ext cx="1350000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19B70F7-44C0-5B41-8DD1-5BC78492C525}"/>
              </a:ext>
            </a:extLst>
          </p:cNvPr>
          <p:cNvSpPr txBox="1"/>
          <p:nvPr/>
        </p:nvSpPr>
        <p:spPr>
          <a:xfrm>
            <a:off x="5112060" y="3701842"/>
            <a:ext cx="1350000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</a:p>
        </p:txBody>
      </p:sp>
      <p:sp>
        <p:nvSpPr>
          <p:cNvPr id="43" name="Flèche droite 37">
            <a:extLst>
              <a:ext uri="{FF2B5EF4-FFF2-40B4-BE49-F238E27FC236}">
                <a16:creationId xmlns:a16="http://schemas.microsoft.com/office/drawing/2014/main" id="{1164BB2B-35B6-BD4C-A1DD-324609894669}"/>
              </a:ext>
            </a:extLst>
          </p:cNvPr>
          <p:cNvSpPr/>
          <p:nvPr/>
        </p:nvSpPr>
        <p:spPr bwMode="auto">
          <a:xfrm rot="16200000">
            <a:off x="3064900" y="2839045"/>
            <a:ext cx="756184" cy="270030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fr-FR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4D2488D8-6ACF-334E-982F-91C6E2ABB9A5}"/>
              </a:ext>
            </a:extLst>
          </p:cNvPr>
          <p:cNvSpPr txBox="1"/>
          <p:nvPr/>
        </p:nvSpPr>
        <p:spPr>
          <a:xfrm>
            <a:off x="2044425" y="1626127"/>
            <a:ext cx="2732438" cy="945327"/>
          </a:xfrm>
          <a:prstGeom prst="rect">
            <a:avLst/>
          </a:prstGeom>
          <a:solidFill>
            <a:srgbClr val="0043FF"/>
          </a:solidFill>
          <a:ln w="28575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ECOLES </a:t>
            </a:r>
          </a:p>
          <a:p>
            <a:pPr algn="ctr"/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D'INGENIEURS</a:t>
            </a:r>
          </a:p>
          <a:p>
            <a:pPr algn="ctr"/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3 ANS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0973DFFB-416B-9F40-9BC8-479E5C5F3C09}"/>
              </a:ext>
            </a:extLst>
          </p:cNvPr>
          <p:cNvSpPr txBox="1"/>
          <p:nvPr/>
        </p:nvSpPr>
        <p:spPr>
          <a:xfrm>
            <a:off x="6113759" y="1614135"/>
            <a:ext cx="1858525" cy="981833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</a:t>
            </a:r>
          </a:p>
          <a:p>
            <a:pPr algn="ctr"/>
            <a:endParaRPr lang="fr-FR" b="1" dirty="0">
              <a:solidFill>
                <a:schemeClr val="accent4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6D4DDEEB-29B3-084D-BA28-14E89A5A0125}"/>
              </a:ext>
            </a:extLst>
          </p:cNvPr>
          <p:cNvSpPr txBox="1"/>
          <p:nvPr/>
        </p:nvSpPr>
        <p:spPr>
          <a:xfrm>
            <a:off x="167721" y="794456"/>
            <a:ext cx="5257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dirty="0"/>
              <a:t>17% par APPRENTISSAGE / ALTERNANCE</a:t>
            </a:r>
          </a:p>
        </p:txBody>
      </p:sp>
      <p:sp>
        <p:nvSpPr>
          <p:cNvPr id="60" name="Flèche droite 25">
            <a:extLst>
              <a:ext uri="{FF2B5EF4-FFF2-40B4-BE49-F238E27FC236}">
                <a16:creationId xmlns:a16="http://schemas.microsoft.com/office/drawing/2014/main" id="{376AEE51-42D3-1443-B415-E64E74B9DBB6}"/>
              </a:ext>
            </a:extLst>
          </p:cNvPr>
          <p:cNvSpPr/>
          <p:nvPr/>
        </p:nvSpPr>
        <p:spPr bwMode="auto">
          <a:xfrm rot="16200000">
            <a:off x="2341742" y="2657732"/>
            <a:ext cx="356059" cy="270031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fr-FR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44F86952-7DE1-364C-B056-B406BB93496B}"/>
              </a:ext>
            </a:extLst>
          </p:cNvPr>
          <p:cNvSpPr txBox="1"/>
          <p:nvPr/>
        </p:nvSpPr>
        <p:spPr>
          <a:xfrm>
            <a:off x="2044424" y="2988698"/>
            <a:ext cx="910079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ATS</a:t>
            </a:r>
          </a:p>
        </p:txBody>
      </p:sp>
      <p:sp>
        <p:nvSpPr>
          <p:cNvPr id="62" name="Flèche droite 26">
            <a:extLst>
              <a:ext uri="{FF2B5EF4-FFF2-40B4-BE49-F238E27FC236}">
                <a16:creationId xmlns:a16="http://schemas.microsoft.com/office/drawing/2014/main" id="{6F1E8668-545F-8642-ACE2-E6B9C8D62A2F}"/>
              </a:ext>
            </a:extLst>
          </p:cNvPr>
          <p:cNvSpPr/>
          <p:nvPr/>
        </p:nvSpPr>
        <p:spPr bwMode="auto">
          <a:xfrm rot="10800000">
            <a:off x="2973689" y="3052385"/>
            <a:ext cx="448378" cy="209737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fr-FR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FDF2932C-06CD-B747-9D3A-5E5579695C15}"/>
              </a:ext>
            </a:extLst>
          </p:cNvPr>
          <p:cNvSpPr txBox="1"/>
          <p:nvPr/>
        </p:nvSpPr>
        <p:spPr>
          <a:xfrm>
            <a:off x="3267506" y="4511932"/>
            <a:ext cx="2341757" cy="307777"/>
          </a:xfrm>
          <a:prstGeom prst="rect">
            <a:avLst/>
          </a:prstGeom>
          <a:solidFill>
            <a:srgbClr val="CE173D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  TECHNOLOGIQUE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1F4BBB5-95E5-4D13-9298-F62363F22E0A}"/>
              </a:ext>
            </a:extLst>
          </p:cNvPr>
          <p:cNvSpPr txBox="1"/>
          <p:nvPr/>
        </p:nvSpPr>
        <p:spPr>
          <a:xfrm>
            <a:off x="6129379" y="2260998"/>
            <a:ext cx="1827284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31529B2-03B0-BB4E-AEB6-474EC5077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sp>
        <p:nvSpPr>
          <p:cNvPr id="30" name="Flèche droite 38">
            <a:extLst>
              <a:ext uri="{FF2B5EF4-FFF2-40B4-BE49-F238E27FC236}">
                <a16:creationId xmlns:a16="http://schemas.microsoft.com/office/drawing/2014/main" id="{EB363F7E-32F7-44C8-8DAB-C7E41349A25E}"/>
              </a:ext>
            </a:extLst>
          </p:cNvPr>
          <p:cNvSpPr/>
          <p:nvPr/>
        </p:nvSpPr>
        <p:spPr bwMode="auto">
          <a:xfrm rot="16200000">
            <a:off x="3831512" y="2925621"/>
            <a:ext cx="919951" cy="270030"/>
          </a:xfrm>
          <a:prstGeom prst="rightArrow">
            <a:avLst/>
          </a:prstGeom>
          <a:solidFill>
            <a:srgbClr val="FF9900"/>
          </a:solidFill>
          <a:ln w="381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fr-FR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lèche droite 38">
            <a:extLst>
              <a:ext uri="{FF2B5EF4-FFF2-40B4-BE49-F238E27FC236}">
                <a16:creationId xmlns:a16="http://schemas.microsoft.com/office/drawing/2014/main" id="{70F27204-C792-B465-8B20-C2CEEE0D91DE}"/>
              </a:ext>
            </a:extLst>
          </p:cNvPr>
          <p:cNvSpPr/>
          <p:nvPr/>
        </p:nvSpPr>
        <p:spPr bwMode="auto">
          <a:xfrm rot="16200000">
            <a:off x="5977255" y="2838451"/>
            <a:ext cx="699580" cy="270030"/>
          </a:xfrm>
          <a:prstGeom prst="rightArrow">
            <a:avLst/>
          </a:prstGeom>
          <a:solidFill>
            <a:srgbClr val="FF9900"/>
          </a:solidFill>
          <a:ln w="381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fr-FR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CE2FAD-42FC-3FD6-C887-4E7A0833968B}"/>
              </a:ext>
            </a:extLst>
          </p:cNvPr>
          <p:cNvSpPr/>
          <p:nvPr/>
        </p:nvSpPr>
        <p:spPr>
          <a:xfrm>
            <a:off x="4363209" y="3360680"/>
            <a:ext cx="677688" cy="170261"/>
          </a:xfrm>
          <a:prstGeom prst="rect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5B301EC-795B-4440-842B-475D8DBBF4AB}"/>
              </a:ext>
            </a:extLst>
          </p:cNvPr>
          <p:cNvSpPr txBox="1"/>
          <p:nvPr/>
        </p:nvSpPr>
        <p:spPr>
          <a:xfrm>
            <a:off x="3669534" y="2791667"/>
            <a:ext cx="13206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00" dirty="0">
                <a:latin typeface="Arial" panose="020B0604020202020204" pitchFamily="34" charset="0"/>
                <a:cs typeface="Arial" panose="020B0604020202020204" pitchFamily="34" charset="0"/>
              </a:rPr>
              <a:t>CONCOURS </a:t>
            </a:r>
          </a:p>
          <a:p>
            <a:pPr algn="ctr"/>
            <a:r>
              <a:rPr lang="fr-FR" sz="1300" dirty="0">
                <a:latin typeface="Arial" panose="020B0604020202020204" pitchFamily="34" charset="0"/>
                <a:cs typeface="Arial" panose="020B0604020202020204" pitchFamily="34" charset="0"/>
              </a:rPr>
              <a:t>OU DOSSIER</a:t>
            </a:r>
          </a:p>
        </p:txBody>
      </p:sp>
      <p:sp>
        <p:nvSpPr>
          <p:cNvPr id="7" name="Text Box 13">
            <a:extLst>
              <a:ext uri="{FF2B5EF4-FFF2-40B4-BE49-F238E27FC236}">
                <a16:creationId xmlns:a16="http://schemas.microsoft.com/office/drawing/2014/main" id="{F86ED7BE-7D3B-71DC-18F5-709AD4D59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4226" y="4773969"/>
            <a:ext cx="1468531" cy="24197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ea typeface="Lato" panose="020B0604020202020204" charset="0"/>
                <a:cs typeface="Lato" panose="020B0604020202020204" charset="0"/>
              </a:rPr>
              <a:t>Source CDEFI 2023</a:t>
            </a:r>
          </a:p>
        </p:txBody>
      </p:sp>
    </p:spTree>
    <p:extLst>
      <p:ext uri="{BB962C8B-B14F-4D97-AF65-F5344CB8AC3E}">
        <p14:creationId xmlns:p14="http://schemas.microsoft.com/office/powerpoint/2010/main" val="310338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2883506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553149" y="194100"/>
            <a:ext cx="603770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Salaires des</a:t>
            </a:r>
            <a:b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Ingénieur(e)s</a:t>
            </a: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163733" y="774000"/>
            <a:ext cx="2988713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43B48D-DB64-A54D-87F6-60AC21D4DA5B}"/>
              </a:ext>
            </a:extLst>
          </p:cNvPr>
          <p:cNvSpPr/>
          <p:nvPr/>
        </p:nvSpPr>
        <p:spPr>
          <a:xfrm>
            <a:off x="775089" y="1431828"/>
            <a:ext cx="7755260" cy="1814743"/>
          </a:xfrm>
          <a:prstGeom prst="rect">
            <a:avLst/>
          </a:prstGeom>
        </p:spPr>
        <p:txBody>
          <a:bodyPr wrap="square" tIns="46800" bIns="396000">
            <a:spAutoFit/>
          </a:bodyPr>
          <a:lstStyle/>
          <a:p>
            <a:pPr marL="342900" indent="-342900">
              <a:lnSpc>
                <a:spcPct val="140000"/>
              </a:lnSpc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Débutant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:	37 601 € (~2 400 € net/mois) </a:t>
            </a:r>
          </a:p>
          <a:p>
            <a:pPr marL="342900" indent="-342900">
              <a:lnSpc>
                <a:spcPct val="140000"/>
              </a:lnSpc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Mi-carrière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: (40-45 ans) : 70 000 € (~4 470 € net/mois)</a:t>
            </a:r>
          </a:p>
          <a:p>
            <a:pPr marL="342900" indent="-342900">
              <a:lnSpc>
                <a:spcPct val="140000"/>
              </a:lnSpc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Fin de carrière </a:t>
            </a:r>
            <a:r>
              <a:rPr lang="fr-FR" sz="2200" b="1" i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: 100 000 € (~6 670 €  net/mois)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C5F32D-50E2-3C4F-8C49-EE5DA3D8670E}"/>
              </a:ext>
            </a:extLst>
          </p:cNvPr>
          <p:cNvSpPr txBox="1"/>
          <p:nvPr/>
        </p:nvSpPr>
        <p:spPr>
          <a:xfrm>
            <a:off x="4274409" y="3010190"/>
            <a:ext cx="4206952" cy="1459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40000"/>
              </a:lnSpc>
              <a:buClr>
                <a:srgbClr val="CE173D"/>
              </a:buClr>
            </a:pPr>
            <a:r>
              <a:rPr lang="fr-FR" sz="2200" b="1" i="1" dirty="0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(Salaire annuel brut moyen)</a:t>
            </a:r>
          </a:p>
          <a:p>
            <a:pPr lvl="0" algn="ctr">
              <a:lnSpc>
                <a:spcPct val="140000"/>
              </a:lnSpc>
              <a:buClr>
                <a:srgbClr val="CE173D"/>
              </a:buClr>
            </a:pPr>
            <a:endParaRPr lang="fr-FR" sz="2200" b="1" i="1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40000"/>
              </a:lnSpc>
              <a:buClr>
                <a:srgbClr val="CE173D"/>
              </a:buClr>
            </a:pPr>
            <a:r>
              <a:rPr lang="fr-FR" sz="2200" b="1" i="1" dirty="0">
                <a:solidFill>
                  <a:srgbClr val="FFFFFF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Retraite : 54 000 €</a:t>
            </a:r>
            <a:endParaRPr lang="fr-F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9BBA74-949F-A449-BE62-5B4094E13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660" y="3335253"/>
            <a:ext cx="3058626" cy="14137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146B52-1708-7940-887E-F2A0BB116D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089" y="577089"/>
            <a:ext cx="456822" cy="45682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3B79A32-E4A8-6145-986B-A6B78636A9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sp>
        <p:nvSpPr>
          <p:cNvPr id="3" name="Text Box 13">
            <a:extLst>
              <a:ext uri="{FF2B5EF4-FFF2-40B4-BE49-F238E27FC236}">
                <a16:creationId xmlns:a16="http://schemas.microsoft.com/office/drawing/2014/main" id="{4F087B9F-E3B7-F580-0873-1344A75BF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3733" y="4735417"/>
            <a:ext cx="2819305" cy="25736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Sources Enquêtes IESF 2023 et CGE 2023</a:t>
            </a:r>
          </a:p>
        </p:txBody>
      </p:sp>
    </p:spTree>
    <p:extLst>
      <p:ext uri="{BB962C8B-B14F-4D97-AF65-F5344CB8AC3E}">
        <p14:creationId xmlns:p14="http://schemas.microsoft.com/office/powerpoint/2010/main" val="411445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2883506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486837" y="194100"/>
            <a:ext cx="603770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Insertion dans </a:t>
            </a:r>
            <a:b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l’emploi</a:t>
            </a: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163733" y="774000"/>
            <a:ext cx="2988713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43B48D-DB64-A54D-87F6-60AC21D4DA5B}"/>
              </a:ext>
            </a:extLst>
          </p:cNvPr>
          <p:cNvSpPr/>
          <p:nvPr/>
        </p:nvSpPr>
        <p:spPr>
          <a:xfrm>
            <a:off x="242022" y="1425164"/>
            <a:ext cx="8493834" cy="3524890"/>
          </a:xfrm>
          <a:prstGeom prst="rect">
            <a:avLst/>
          </a:prstGeom>
        </p:spPr>
        <p:txBody>
          <a:bodyPr wrap="square" tIns="46800" bIns="396000">
            <a:spAutoFit/>
          </a:bodyPr>
          <a:lstStyle/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1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71,6%</a:t>
            </a:r>
            <a:r>
              <a:rPr lang="fr-FR" sz="21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des élèves ingénieurs ont trouvé leur premier emploi </a:t>
            </a:r>
            <a:r>
              <a:rPr lang="fr-FR" sz="21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avant la sortie de l'école</a:t>
            </a:r>
            <a:r>
              <a:rPr lang="fr-FR" sz="21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, souvent dans l'entreprise où ils ont fait leur stage ou leur apprentissage</a:t>
            </a:r>
          </a:p>
          <a:p>
            <a:pPr>
              <a:buClr>
                <a:srgbClr val="CE173D"/>
              </a:buClr>
            </a:pPr>
            <a:endParaRPr lang="fr-FR" sz="8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1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90%</a:t>
            </a:r>
            <a:r>
              <a:rPr lang="fr-FR" sz="21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ont trouvé un emploi </a:t>
            </a:r>
          </a:p>
          <a:p>
            <a:pPr marL="361950">
              <a:buClr>
                <a:srgbClr val="CE173D"/>
              </a:buClr>
            </a:pPr>
            <a:r>
              <a:rPr lang="fr-FR" sz="21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en moins de 2 mois</a:t>
            </a: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endParaRPr lang="fr-FR" sz="8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1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7% poursuivent des études</a:t>
            </a: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endParaRPr lang="fr-FR" sz="800" b="1" i="1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1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11% travaillent à l’étranger</a:t>
            </a: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endParaRPr lang="fr-FR" sz="800" b="1" i="1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1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2,3% de chômage chez les jeunes ingénieurs</a:t>
            </a:r>
            <a:endParaRPr lang="fr-FR" sz="21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7146B52-1708-7940-887E-F2A0BB116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818" y="596799"/>
            <a:ext cx="388586" cy="388586"/>
          </a:xfrm>
          <a:prstGeom prst="rect">
            <a:avLst/>
          </a:prstGeom>
        </p:spPr>
      </p:pic>
      <p:pic>
        <p:nvPicPr>
          <p:cNvPr id="10" name="Espace réservé du contenu 3">
            <a:extLst>
              <a:ext uri="{FF2B5EF4-FFF2-40B4-BE49-F238E27FC236}">
                <a16:creationId xmlns:a16="http://schemas.microsoft.com/office/drawing/2014/main" id="{04CFD80E-6414-284B-A588-B675C83AFEE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t="11992" b="11992"/>
          <a:stretch>
            <a:fillRect/>
          </a:stretch>
        </p:blipFill>
        <p:spPr>
          <a:xfrm>
            <a:off x="4572000" y="2376587"/>
            <a:ext cx="4230168" cy="14978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0091C5-4F94-DA4F-A574-4F690AC7D4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sp>
        <p:nvSpPr>
          <p:cNvPr id="4" name="Text Box 13">
            <a:extLst>
              <a:ext uri="{FF2B5EF4-FFF2-40B4-BE49-F238E27FC236}">
                <a16:creationId xmlns:a16="http://schemas.microsoft.com/office/drawing/2014/main" id="{CBD08216-4381-C9E0-72CB-B23201897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3733" y="4735417"/>
            <a:ext cx="2819305" cy="25736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Sources Enquêtes IESF 2023 et CGE 2023</a:t>
            </a:r>
          </a:p>
        </p:txBody>
      </p:sp>
    </p:spTree>
    <p:extLst>
      <p:ext uri="{BB962C8B-B14F-4D97-AF65-F5344CB8AC3E}">
        <p14:creationId xmlns:p14="http://schemas.microsoft.com/office/powerpoint/2010/main" val="897896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42E82E6-BE19-1D15-F765-19AEA31C0975}"/>
              </a:ext>
            </a:extLst>
          </p:cNvPr>
          <p:cNvSpPr txBox="1"/>
          <p:nvPr/>
        </p:nvSpPr>
        <p:spPr>
          <a:xfrm>
            <a:off x="7849740" y="1660569"/>
            <a:ext cx="1294260" cy="309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Mike Horn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BAE3D01-94B1-85B5-7BDF-A935844A5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4" y="0"/>
            <a:ext cx="913219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95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2883506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486837" y="194100"/>
            <a:ext cx="603770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Back-up</a:t>
            </a: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163733" y="774000"/>
            <a:ext cx="2988713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43B48D-DB64-A54D-87F6-60AC21D4DA5B}"/>
              </a:ext>
            </a:extLst>
          </p:cNvPr>
          <p:cNvSpPr/>
          <p:nvPr/>
        </p:nvSpPr>
        <p:spPr>
          <a:xfrm>
            <a:off x="258771" y="1531101"/>
            <a:ext cx="8493834" cy="3447946"/>
          </a:xfrm>
          <a:prstGeom prst="rect">
            <a:avLst/>
          </a:prstGeom>
          <a:noFill/>
        </p:spPr>
        <p:txBody>
          <a:bodyPr wrap="square" tIns="46800" bIns="396000">
            <a:spAutoFit/>
          </a:bodyPr>
          <a:lstStyle/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193 000</a:t>
            </a:r>
            <a:r>
              <a:rPr lang="fr-FR" sz="18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élèves inscrits en </a:t>
            </a:r>
            <a:r>
              <a:rPr lang="fr-FR" sz="1800" b="1" i="1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formation d’ingénieur</a:t>
            </a:r>
            <a:endParaRPr lang="fr-FR" sz="18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endParaRPr lang="fr-FR" sz="800" b="1" i="1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160 000</a:t>
            </a:r>
            <a:r>
              <a:rPr lang="fr-FR" sz="18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étudiants en cycle ingénieur</a:t>
            </a:r>
          </a:p>
          <a:p>
            <a:pPr>
              <a:buClr>
                <a:srgbClr val="CE173D"/>
              </a:buClr>
            </a:pPr>
            <a:endParaRPr lang="fr-FR" sz="8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57%</a:t>
            </a:r>
            <a:r>
              <a:rPr lang="fr-FR" sz="18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dans des écoles publiques / </a:t>
            </a:r>
            <a:r>
              <a:rPr lang="fr-FR" sz="21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37% </a:t>
            </a:r>
            <a:r>
              <a:rPr lang="fr-FR" dirty="0"/>
              <a:t> </a:t>
            </a:r>
            <a:r>
              <a:rPr lang="fr-FR" sz="2100" b="1" i="1" dirty="0"/>
              <a:t>dans des écoles privées</a:t>
            </a:r>
            <a:endParaRPr lang="fr-FR" sz="2100" b="1" i="1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endParaRPr lang="fr-FR" sz="800" b="1" i="1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12% </a:t>
            </a:r>
            <a:r>
              <a:rPr lang="fr-FR" sz="1800" dirty="0"/>
              <a:t> </a:t>
            </a:r>
            <a:r>
              <a:rPr lang="fr-FR" sz="1800" b="1" i="1" dirty="0"/>
              <a:t>dans des écoles gérées par d’autres ministères ou organismes</a:t>
            </a: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endParaRPr lang="fr-FR" sz="800" b="1" i="1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33% </a:t>
            </a:r>
            <a:r>
              <a:rPr lang="fr-FR" sz="1800" dirty="0"/>
              <a:t> </a:t>
            </a:r>
            <a:r>
              <a:rPr lang="fr-FR" sz="1800" b="1" i="1" dirty="0"/>
              <a:t>des étudiants obtiennent leur licence en 3 ans (Taux de réussite en 3 ou 4 ans = </a:t>
            </a: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46,4%</a:t>
            </a:r>
            <a:r>
              <a:rPr lang="fr-FR" sz="1800" b="1" i="1" dirty="0"/>
              <a:t>)</a:t>
            </a: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endParaRPr lang="fr-FR" sz="8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16% </a:t>
            </a:r>
            <a:r>
              <a:rPr lang="fr-FR" sz="1800" dirty="0"/>
              <a:t> </a:t>
            </a:r>
            <a:r>
              <a:rPr lang="fr-FR" sz="1800" b="1" i="1" dirty="0"/>
              <a:t>des étudiants passent par le BUT</a:t>
            </a: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endParaRPr lang="fr-FR" sz="8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Taux de réussite par le BTS et l’IUT = </a:t>
            </a: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80 à 90%</a:t>
            </a:r>
            <a:endParaRPr lang="fr-FR" sz="18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7146B52-1708-7940-887E-F2A0BB116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818" y="596799"/>
            <a:ext cx="388586" cy="3885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0091C5-4F94-DA4F-A574-4F690AC7D4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sp>
        <p:nvSpPr>
          <p:cNvPr id="4" name="Text Box 13">
            <a:extLst>
              <a:ext uri="{FF2B5EF4-FFF2-40B4-BE49-F238E27FC236}">
                <a16:creationId xmlns:a16="http://schemas.microsoft.com/office/drawing/2014/main" id="{CBD08216-4381-C9E0-72CB-B23201897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3733" y="4735417"/>
            <a:ext cx="2819305" cy="25736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Sources Enquêtes IESF, CGE et SIES</a:t>
            </a:r>
          </a:p>
        </p:txBody>
      </p:sp>
    </p:spTree>
    <p:extLst>
      <p:ext uri="{BB962C8B-B14F-4D97-AF65-F5344CB8AC3E}">
        <p14:creationId xmlns:p14="http://schemas.microsoft.com/office/powerpoint/2010/main" val="194515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6" name="Google Shape;101;p14">
            <a:extLst>
              <a:ext uri="{FF2B5EF4-FFF2-40B4-BE49-F238E27FC236}">
                <a16:creationId xmlns:a16="http://schemas.microsoft.com/office/drawing/2014/main" id="{15DD1A36-9231-E44C-BCDB-5BBD5E858828}"/>
              </a:ext>
            </a:extLst>
          </p:cNvPr>
          <p:cNvCxnSpPr>
            <a:cxnSpLocks/>
          </p:cNvCxnSpPr>
          <p:nvPr/>
        </p:nvCxnSpPr>
        <p:spPr>
          <a:xfrm>
            <a:off x="-1996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797434" y="136624"/>
            <a:ext cx="601631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À</a:t>
            </a:r>
            <a:r>
              <a:rPr lang="en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quoi servent les études ?</a:t>
            </a:r>
            <a:endParaRPr sz="30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B4165E1D-F823-E549-87BF-A541E5916CDC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730274" y="691699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730274" y="691699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160C755-54BD-584E-AF7F-75E4EBE25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9904" y="782601"/>
              <a:ext cx="426028" cy="426028"/>
            </a:xfrm>
            <a:prstGeom prst="rect">
              <a:avLst/>
            </a:prstGeom>
          </p:spPr>
        </p:pic>
      </p:grpSp>
      <p:cxnSp>
        <p:nvCxnSpPr>
          <p:cNvPr id="80" name="Google Shape;101;p14">
            <a:extLst>
              <a:ext uri="{FF2B5EF4-FFF2-40B4-BE49-F238E27FC236}">
                <a16:creationId xmlns:a16="http://schemas.microsoft.com/office/drawing/2014/main" id="{7A61D507-1540-794A-91D5-EDB171AD66D7}"/>
              </a:ext>
            </a:extLst>
          </p:cNvPr>
          <p:cNvCxnSpPr>
            <a:cxnSpLocks/>
          </p:cNvCxnSpPr>
          <p:nvPr/>
        </p:nvCxnSpPr>
        <p:spPr>
          <a:xfrm>
            <a:off x="7740000" y="774000"/>
            <a:ext cx="1409884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E05DFC3A-728C-B745-A2B3-EE877657B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6985A48-0009-472E-AE12-C6A87379F8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5288" y="917640"/>
            <a:ext cx="7063610" cy="403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11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theme/theme1.xml><?xml version="1.0" encoding="utf-8"?>
<a:theme xmlns:a="http://schemas.openxmlformats.org/drawingml/2006/main" name="Viola template">
  <a:themeElements>
    <a:clrScheme name="IESF">
      <a:dk1>
        <a:srgbClr val="000000"/>
      </a:dk1>
      <a:lt1>
        <a:srgbClr val="FFFFFF"/>
      </a:lt1>
      <a:dk2>
        <a:srgbClr val="8A8682"/>
      </a:dk2>
      <a:lt2>
        <a:srgbClr val="F0EEE9"/>
      </a:lt2>
      <a:accent1>
        <a:srgbClr val="CE173D"/>
      </a:accent1>
      <a:accent2>
        <a:srgbClr val="2E36FE"/>
      </a:accent2>
      <a:accent3>
        <a:srgbClr val="A7693A"/>
      </a:accent3>
      <a:accent4>
        <a:srgbClr val="D8D6D2"/>
      </a:accent4>
      <a:accent5>
        <a:srgbClr val="979593"/>
      </a:accent5>
      <a:accent6>
        <a:srgbClr val="6F6868"/>
      </a:accent6>
      <a:hlink>
        <a:srgbClr val="0000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6029</TotalTime>
  <Words>1070</Words>
  <Application>Microsoft Office PowerPoint</Application>
  <PresentationFormat>Affichage à l'écran (16:9)</PresentationFormat>
  <Paragraphs>251</Paragraphs>
  <Slides>40</Slides>
  <Notes>40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50" baseType="lpstr">
      <vt:lpstr>Arial</vt:lpstr>
      <vt:lpstr>Avenir Next</vt:lpstr>
      <vt:lpstr>Bangla MN</vt:lpstr>
      <vt:lpstr>Copperplate Gothic Bold</vt:lpstr>
      <vt:lpstr>Lato</vt:lpstr>
      <vt:lpstr>Lora</vt:lpstr>
      <vt:lpstr>Quattrocento Sans</vt:lpstr>
      <vt:lpstr>Verdana</vt:lpstr>
      <vt:lpstr>Wingdings</vt:lpstr>
      <vt:lpstr>Viola template</vt:lpstr>
      <vt:lpstr>MÉTIERS TECHNIQUES ET SCIENTIFIQUES</vt:lpstr>
      <vt:lpstr>Présentation PowerPoint</vt:lpstr>
      <vt:lpstr>Que faire après le bac ?</vt:lpstr>
      <vt:lpstr>Les métiers souhaités par les lycéens</vt:lpstr>
      <vt:lpstr>Les métiers souhaités par les lycéens</vt:lpstr>
      <vt:lpstr>Les métiers souhaités par les lycéens</vt:lpstr>
      <vt:lpstr>Un monde sans ingénieurs en aéronautique</vt:lpstr>
      <vt:lpstr>Un monde sans ingénieurs en télécommunication</vt:lpstr>
      <vt:lpstr>Un monde sans ingénieurs en Génie civil</vt:lpstr>
      <vt:lpstr>Un monde sans ingénieurs en informatique</vt:lpstr>
      <vt:lpstr>Un monde sans ingénieurs en automobile</vt:lpstr>
      <vt:lpstr>Les divertissements dans un monde sans ingénieurs </vt:lpstr>
      <vt:lpstr>La musique dans un monde sans ingénieurs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Des métiers multiples et variés</vt:lpstr>
      <vt:lpstr>Présentation PowerPoint</vt:lpstr>
      <vt:lpstr>Les métiers</vt:lpstr>
      <vt:lpstr>Les fonctions  différentes fonctions</vt:lpstr>
      <vt:lpstr> Les voies d’accès  </vt:lpstr>
      <vt:lpstr>La formation</vt:lpstr>
      <vt:lpstr>Le choix des  spécialités</vt:lpstr>
      <vt:lpstr>Le choix des  spécialités</vt:lpstr>
      <vt:lpstr>Présentation PowerPoint</vt:lpstr>
      <vt:lpstr>Présentation PowerPoint</vt:lpstr>
      <vt:lpstr>Présentation PowerPoint</vt:lpstr>
      <vt:lpstr>Présentation PowerPoint</vt:lpstr>
      <vt:lpstr>Salaires des Ingénieur(e)s</vt:lpstr>
      <vt:lpstr>Insertion dans  l’emploi</vt:lpstr>
      <vt:lpstr>Présentation PowerPoint</vt:lpstr>
      <vt:lpstr>Back-up</vt:lpstr>
      <vt:lpstr>À quoi servent les études 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Michel COUREAU</dc:creator>
  <cp:lastModifiedBy>Michel COUREAU</cp:lastModifiedBy>
  <cp:revision>224</cp:revision>
  <cp:lastPrinted>2023-10-13T16:41:04Z</cp:lastPrinted>
  <dcterms:modified xsi:type="dcterms:W3CDTF">2023-11-05T13:23:20Z</dcterms:modified>
</cp:coreProperties>
</file>